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Lst>
  <p:sldSz cx="18288000" cy="10287000"/>
  <p:notesSz cx="6858000" cy="9144000"/>
  <p:embeddedFontLst>
    <p:embeddedFont>
      <p:font typeface="Agrandir" panose="020B0604020202020204" charset="0"/>
      <p:regular r:id="rId17"/>
    </p:embeddedFont>
    <p:embeddedFont>
      <p:font typeface="Agrandir Bold" panose="020B0604020202020204" charset="0"/>
      <p:regular r:id="rId18"/>
    </p:embeddedFont>
    <p:embeddedFont>
      <p:font typeface="Arimo" panose="020B0604020202020204" charset="0"/>
      <p:regular r:id="rId19"/>
    </p:embeddedFont>
    <p:embeddedFont>
      <p:font typeface="Arimo Bold" panose="020B0604020202020204" charset="0"/>
      <p:regular r:id="rId20"/>
    </p:embeddedFont>
    <p:embeddedFont>
      <p:font typeface="Heading Now 71-78" panose="020B0604020202020204" charset="0"/>
      <p:regular r:id="rId21"/>
    </p:embeddedFont>
    <p:embeddedFont>
      <p:font typeface="Heading Now 71-78 Bold" panose="020B0604020202020204" charset="0"/>
      <p:regular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ABF224C-8970-48D1-A943-2DCBE86F981C}" v="8" dt="2025-11-14T16:28:59.31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2" d="100"/>
          <a:sy n="52" d="100"/>
        </p:scale>
        <p:origin x="850" y="91"/>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28"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UBHADEEP DAS" userId="270c41fa79a775d4" providerId="LiveId" clId="{FE2C043D-A38B-4E2C-A581-4F1B43BD0A4F}"/>
    <pc:docChg chg="undo custSel modSld">
      <pc:chgData name="SUBHADEEP DAS" userId="270c41fa79a775d4" providerId="LiveId" clId="{FE2C043D-A38B-4E2C-A581-4F1B43BD0A4F}" dt="2025-11-14T16:22:50.963" v="94" actId="1038"/>
      <pc:docMkLst>
        <pc:docMk/>
      </pc:docMkLst>
      <pc:sldChg chg="modSp mod">
        <pc:chgData name="SUBHADEEP DAS" userId="270c41fa79a775d4" providerId="LiveId" clId="{FE2C043D-A38B-4E2C-A581-4F1B43BD0A4F}" dt="2025-11-14T16:22:50.963" v="94" actId="1038"/>
        <pc:sldMkLst>
          <pc:docMk/>
          <pc:sldMk cId="0" sldId="265"/>
        </pc:sldMkLst>
        <pc:spChg chg="mod">
          <ac:chgData name="SUBHADEEP DAS" userId="270c41fa79a775d4" providerId="LiveId" clId="{FE2C043D-A38B-4E2C-A581-4F1B43BD0A4F}" dt="2025-11-14T16:22:42.209" v="86" actId="1035"/>
          <ac:spMkLst>
            <pc:docMk/>
            <pc:sldMk cId="0" sldId="265"/>
            <ac:spMk id="7" creationId="{00000000-0000-0000-0000-000000000000}"/>
          </ac:spMkLst>
        </pc:spChg>
        <pc:spChg chg="mod">
          <ac:chgData name="SUBHADEEP DAS" userId="270c41fa79a775d4" providerId="LiveId" clId="{FE2C043D-A38B-4E2C-A581-4F1B43BD0A4F}" dt="2025-11-14T16:22:50.963" v="94" actId="1038"/>
          <ac:spMkLst>
            <pc:docMk/>
            <pc:sldMk cId="0" sldId="265"/>
            <ac:spMk id="9" creationId="{00000000-0000-0000-0000-000000000000}"/>
          </ac:spMkLst>
        </pc:spChg>
      </pc:sldChg>
      <pc:sldChg chg="modSp mod">
        <pc:chgData name="SUBHADEEP DAS" userId="270c41fa79a775d4" providerId="LiveId" clId="{FE2C043D-A38B-4E2C-A581-4F1B43BD0A4F}" dt="2025-11-14T16:22:34.644" v="80" actId="1035"/>
        <pc:sldMkLst>
          <pc:docMk/>
          <pc:sldMk cId="0" sldId="266"/>
        </pc:sldMkLst>
        <pc:spChg chg="mod">
          <ac:chgData name="SUBHADEEP DAS" userId="270c41fa79a775d4" providerId="LiveId" clId="{FE2C043D-A38B-4E2C-A581-4F1B43BD0A4F}" dt="2025-11-14T16:22:24.183" v="73" actId="1035"/>
          <ac:spMkLst>
            <pc:docMk/>
            <pc:sldMk cId="0" sldId="266"/>
            <ac:spMk id="5" creationId="{00000000-0000-0000-0000-000000000000}"/>
          </ac:spMkLst>
        </pc:spChg>
        <pc:spChg chg="mod">
          <ac:chgData name="SUBHADEEP DAS" userId="270c41fa79a775d4" providerId="LiveId" clId="{FE2C043D-A38B-4E2C-A581-4F1B43BD0A4F}" dt="2025-11-14T16:22:34.644" v="80" actId="1035"/>
          <ac:spMkLst>
            <pc:docMk/>
            <pc:sldMk cId="0" sldId="266"/>
            <ac:spMk id="9" creationId="{00000000-0000-0000-0000-000000000000}"/>
          </ac:spMkLst>
        </pc:spChg>
      </pc:sldChg>
      <pc:sldChg chg="modSp mod">
        <pc:chgData name="SUBHADEEP DAS" userId="270c41fa79a775d4" providerId="LiveId" clId="{FE2C043D-A38B-4E2C-A581-4F1B43BD0A4F}" dt="2025-11-14T16:22:18.528" v="69" actId="1038"/>
        <pc:sldMkLst>
          <pc:docMk/>
          <pc:sldMk cId="0" sldId="267"/>
        </pc:sldMkLst>
        <pc:spChg chg="mod">
          <ac:chgData name="SUBHADEEP DAS" userId="270c41fa79a775d4" providerId="LiveId" clId="{FE2C043D-A38B-4E2C-A581-4F1B43BD0A4F}" dt="2025-11-14T16:22:18.528" v="69" actId="1038"/>
          <ac:spMkLst>
            <pc:docMk/>
            <pc:sldMk cId="0" sldId="267"/>
            <ac:spMk id="9" creationId="{00000000-0000-0000-0000-000000000000}"/>
          </ac:spMkLst>
        </pc:spChg>
      </pc:sldChg>
      <pc:sldChg chg="modSp mod">
        <pc:chgData name="SUBHADEEP DAS" userId="270c41fa79a775d4" providerId="LiveId" clId="{FE2C043D-A38B-4E2C-A581-4F1B43BD0A4F}" dt="2025-11-14T16:22:07.985" v="64" actId="1035"/>
        <pc:sldMkLst>
          <pc:docMk/>
          <pc:sldMk cId="0" sldId="268"/>
        </pc:sldMkLst>
        <pc:spChg chg="mod">
          <ac:chgData name="SUBHADEEP DAS" userId="270c41fa79a775d4" providerId="LiveId" clId="{FE2C043D-A38B-4E2C-A581-4F1B43BD0A4F}" dt="2025-11-14T16:21:53.646" v="53" actId="1035"/>
          <ac:spMkLst>
            <pc:docMk/>
            <pc:sldMk cId="0" sldId="268"/>
            <ac:spMk id="7" creationId="{00000000-0000-0000-0000-000000000000}"/>
          </ac:spMkLst>
        </pc:spChg>
        <pc:spChg chg="mod">
          <ac:chgData name="SUBHADEEP DAS" userId="270c41fa79a775d4" providerId="LiveId" clId="{FE2C043D-A38B-4E2C-A581-4F1B43BD0A4F}" dt="2025-11-14T16:21:57.917" v="59" actId="1035"/>
          <ac:spMkLst>
            <pc:docMk/>
            <pc:sldMk cId="0" sldId="268"/>
            <ac:spMk id="8" creationId="{00000000-0000-0000-0000-000000000000}"/>
          </ac:spMkLst>
        </pc:spChg>
        <pc:spChg chg="mod">
          <ac:chgData name="SUBHADEEP DAS" userId="270c41fa79a775d4" providerId="LiveId" clId="{FE2C043D-A38B-4E2C-A581-4F1B43BD0A4F}" dt="2025-11-14T16:22:07.985" v="64" actId="1035"/>
          <ac:spMkLst>
            <pc:docMk/>
            <pc:sldMk cId="0" sldId="268"/>
            <ac:spMk id="10" creationId="{00000000-0000-0000-0000-000000000000}"/>
          </ac:spMkLst>
        </pc:spChg>
      </pc:sldChg>
      <pc:sldChg chg="addSp delSp modSp mod delAnim modAnim">
        <pc:chgData name="SUBHADEEP DAS" userId="270c41fa79a775d4" providerId="LiveId" clId="{FE2C043D-A38B-4E2C-A581-4F1B43BD0A4F}" dt="2025-11-14T16:19:39.345" v="29" actId="1036"/>
        <pc:sldMkLst>
          <pc:docMk/>
          <pc:sldMk cId="0" sldId="270"/>
        </pc:sldMkLst>
        <pc:spChg chg="mod">
          <ac:chgData name="SUBHADEEP DAS" userId="270c41fa79a775d4" providerId="LiveId" clId="{FE2C043D-A38B-4E2C-A581-4F1B43BD0A4F}" dt="2025-11-14T16:19:39.345" v="29" actId="1036"/>
          <ac:spMkLst>
            <pc:docMk/>
            <pc:sldMk cId="0" sldId="270"/>
            <ac:spMk id="6" creationId="{00000000-0000-0000-0000-000000000000}"/>
          </ac:spMkLst>
        </pc:spChg>
        <pc:picChg chg="add mod">
          <ac:chgData name="SUBHADEEP DAS" userId="270c41fa79a775d4" providerId="LiveId" clId="{FE2C043D-A38B-4E2C-A581-4F1B43BD0A4F}" dt="2025-11-14T16:10:21.812" v="6" actId="14100"/>
          <ac:picMkLst>
            <pc:docMk/>
            <pc:sldMk cId="0" sldId="270"/>
            <ac:picMk id="7" creationId="{8482DF3A-F6DE-8AE0-659B-366A124083B5}"/>
          </ac:picMkLst>
        </pc:picChg>
        <pc:picChg chg="del">
          <ac:chgData name="SUBHADEEP DAS" userId="270c41fa79a775d4" providerId="LiveId" clId="{FE2C043D-A38B-4E2C-A581-4F1B43BD0A4F}" dt="2025-11-14T16:07:07.757" v="0" actId="478"/>
          <ac:picMkLst>
            <pc:docMk/>
            <pc:sldMk cId="0" sldId="270"/>
            <ac:picMk id="8" creationId="{879613C4-D8E6-C726-7D2C-69EE97CB0CC0}"/>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11/14/2025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11/14/2025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11/14/2025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11/14/2025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11/14/2025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Layout" Target="../slideLayouts/slideLayout7.xml"/><Relationship Id="rId5" Type="http://schemas.openxmlformats.org/officeDocument/2006/relationships/hyperlink" Target="https://github.com/Sayan-0z000/Subhadeep_Das_IBM-Project_Customer_Churn_Prediction_For_Telecom" TargetMode="External"/><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5" Type="http://schemas.openxmlformats.org/officeDocument/2006/relationships/hyperlink" Target="https://github.com/Sayan-0z000/Subhadeep_Das_IBM-Project_Customer_Churn_Prediction_For_Telecom" TargetMode="External"/><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3.jpeg"/><Relationship Id="rId1" Type="http://schemas.openxmlformats.org/officeDocument/2006/relationships/slideLayout" Target="../slideLayouts/slideLayout7.xml"/><Relationship Id="rId5" Type="http://schemas.openxmlformats.org/officeDocument/2006/relationships/hyperlink" Target="https://github.com/Sayan-0z000/Subhadeep_Das_IBM-Project_Customer_Churn_Prediction_For_Telecom" TargetMode="External"/><Relationship Id="rId4" Type="http://schemas.openxmlformats.org/officeDocument/2006/relationships/image" Target="../media/image23.jpeg"/></Relationships>
</file>

<file path=ppt/slides/_rels/slide13.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7.xml"/><Relationship Id="rId6" Type="http://schemas.openxmlformats.org/officeDocument/2006/relationships/hyperlink" Target="https://github.com/Sayan-0z000/Subhadeep_Das_IBM-Project_Customer_Churn_Prediction_For_Telecom" TargetMode="External"/><Relationship Id="rId5" Type="http://schemas.openxmlformats.org/officeDocument/2006/relationships/image" Target="../media/image27.jpeg"/><Relationship Id="rId4" Type="http://schemas.openxmlformats.org/officeDocument/2006/relationships/image" Target="../media/image26.jpeg"/></Relationships>
</file>

<file path=ppt/slides/_rels/slide14.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7.xml"/><Relationship Id="rId5" Type="http://schemas.openxmlformats.org/officeDocument/2006/relationships/image" Target="../media/image31.jpeg"/><Relationship Id="rId4" Type="http://schemas.openxmlformats.org/officeDocument/2006/relationships/image" Target="../media/image30.jpe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2.png"/><Relationship Id="rId4" Type="http://schemas.openxmlformats.org/officeDocument/2006/relationships/hyperlink" Target="https://github.com/Sayan-0z000/Subhadeep_Das_IBM-Project_Customer_Churn_Prediction_For_Telecom"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B9F1D1"/>
        </a:solidFill>
        <a:effectLst/>
      </p:bgPr>
    </p:bg>
    <p:spTree>
      <p:nvGrpSpPr>
        <p:cNvPr id="1" name=""/>
        <p:cNvGrpSpPr/>
        <p:nvPr/>
      </p:nvGrpSpPr>
      <p:grpSpPr>
        <a:xfrm>
          <a:off x="0" y="0"/>
          <a:ext cx="0" cy="0"/>
          <a:chOff x="0" y="0"/>
          <a:chExt cx="0" cy="0"/>
        </a:xfrm>
      </p:grpSpPr>
      <p:grpSp>
        <p:nvGrpSpPr>
          <p:cNvPr id="2" name="Group 2"/>
          <p:cNvGrpSpPr/>
          <p:nvPr/>
        </p:nvGrpSpPr>
        <p:grpSpPr>
          <a:xfrm>
            <a:off x="12533654" y="0"/>
            <a:ext cx="7146410" cy="10707711"/>
            <a:chOff x="0" y="0"/>
            <a:chExt cx="1882182" cy="2820138"/>
          </a:xfrm>
        </p:grpSpPr>
        <p:sp>
          <p:nvSpPr>
            <p:cNvPr id="3" name="Freeform 3"/>
            <p:cNvSpPr/>
            <p:nvPr/>
          </p:nvSpPr>
          <p:spPr>
            <a:xfrm>
              <a:off x="0" y="0"/>
              <a:ext cx="1882182" cy="2820138"/>
            </a:xfrm>
            <a:custGeom>
              <a:avLst/>
              <a:gdLst/>
              <a:ahLst/>
              <a:cxnLst/>
              <a:rect l="l" t="t" r="r" b="b"/>
              <a:pathLst>
                <a:path w="1882182" h="2820138">
                  <a:moveTo>
                    <a:pt x="0" y="0"/>
                  </a:moveTo>
                  <a:lnTo>
                    <a:pt x="1882182" y="0"/>
                  </a:lnTo>
                  <a:lnTo>
                    <a:pt x="1882182" y="2820138"/>
                  </a:lnTo>
                  <a:lnTo>
                    <a:pt x="0" y="2820138"/>
                  </a:lnTo>
                  <a:close/>
                </a:path>
              </a:pathLst>
            </a:custGeom>
            <a:solidFill>
              <a:srgbClr val="FFF8F0"/>
            </a:solidFill>
            <a:ln w="19050" cap="sq">
              <a:solidFill>
                <a:srgbClr val="222221"/>
              </a:solidFill>
              <a:prstDash val="solid"/>
              <a:miter/>
            </a:ln>
          </p:spPr>
        </p:sp>
        <p:sp>
          <p:nvSpPr>
            <p:cNvPr id="4" name="TextBox 4"/>
            <p:cNvSpPr txBox="1"/>
            <p:nvPr/>
          </p:nvSpPr>
          <p:spPr>
            <a:xfrm>
              <a:off x="0" y="-19050"/>
              <a:ext cx="1882182" cy="2839188"/>
            </a:xfrm>
            <a:prstGeom prst="rect">
              <a:avLst/>
            </a:prstGeom>
          </p:spPr>
          <p:txBody>
            <a:bodyPr lIns="50800" tIns="50800" rIns="50800" bIns="50800" rtlCol="0" anchor="ctr"/>
            <a:lstStyle/>
            <a:p>
              <a:pPr algn="ctr">
                <a:lnSpc>
                  <a:spcPts val="1400"/>
                </a:lnSpc>
              </a:pPr>
              <a:endParaRPr/>
            </a:p>
          </p:txBody>
        </p:sp>
      </p:grpSp>
      <p:sp>
        <p:nvSpPr>
          <p:cNvPr id="5" name="Freeform 5"/>
          <p:cNvSpPr/>
          <p:nvPr/>
        </p:nvSpPr>
        <p:spPr>
          <a:xfrm>
            <a:off x="971550" y="1281545"/>
            <a:ext cx="1636478" cy="421985"/>
          </a:xfrm>
          <a:custGeom>
            <a:avLst/>
            <a:gdLst/>
            <a:ahLst/>
            <a:cxnLst/>
            <a:rect l="l" t="t" r="r" b="b"/>
            <a:pathLst>
              <a:path w="1636478" h="421985">
                <a:moveTo>
                  <a:pt x="0" y="0"/>
                </a:moveTo>
                <a:lnTo>
                  <a:pt x="1636478" y="0"/>
                </a:lnTo>
                <a:lnTo>
                  <a:pt x="1636478" y="421985"/>
                </a:lnTo>
                <a:lnTo>
                  <a:pt x="0" y="42198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6" name="Group 6"/>
          <p:cNvGrpSpPr/>
          <p:nvPr/>
        </p:nvGrpSpPr>
        <p:grpSpPr>
          <a:xfrm>
            <a:off x="1174963" y="4924233"/>
            <a:ext cx="9047060" cy="1069471"/>
            <a:chOff x="0" y="0"/>
            <a:chExt cx="1813664" cy="214397"/>
          </a:xfrm>
        </p:grpSpPr>
        <p:sp>
          <p:nvSpPr>
            <p:cNvPr id="7" name="Freeform 7"/>
            <p:cNvSpPr/>
            <p:nvPr/>
          </p:nvSpPr>
          <p:spPr>
            <a:xfrm>
              <a:off x="0" y="0"/>
              <a:ext cx="1813664" cy="214397"/>
            </a:xfrm>
            <a:custGeom>
              <a:avLst/>
              <a:gdLst/>
              <a:ahLst/>
              <a:cxnLst/>
              <a:rect l="l" t="t" r="r" b="b"/>
              <a:pathLst>
                <a:path w="1813664" h="214397">
                  <a:moveTo>
                    <a:pt x="85574" y="0"/>
                  </a:moveTo>
                  <a:lnTo>
                    <a:pt x="1728090" y="0"/>
                  </a:lnTo>
                  <a:cubicBezTo>
                    <a:pt x="1775351" y="0"/>
                    <a:pt x="1813664" y="38313"/>
                    <a:pt x="1813664" y="85574"/>
                  </a:cubicBezTo>
                  <a:lnTo>
                    <a:pt x="1813664" y="128823"/>
                  </a:lnTo>
                  <a:cubicBezTo>
                    <a:pt x="1813664" y="151519"/>
                    <a:pt x="1804648" y="173285"/>
                    <a:pt x="1788600" y="189333"/>
                  </a:cubicBezTo>
                  <a:cubicBezTo>
                    <a:pt x="1772551" y="205381"/>
                    <a:pt x="1750785" y="214397"/>
                    <a:pt x="1728090" y="214397"/>
                  </a:cubicBezTo>
                  <a:lnTo>
                    <a:pt x="85574" y="214397"/>
                  </a:lnTo>
                  <a:cubicBezTo>
                    <a:pt x="62878" y="214397"/>
                    <a:pt x="41112" y="205381"/>
                    <a:pt x="25064" y="189333"/>
                  </a:cubicBezTo>
                  <a:cubicBezTo>
                    <a:pt x="9016" y="173285"/>
                    <a:pt x="0" y="151519"/>
                    <a:pt x="0" y="128823"/>
                  </a:cubicBezTo>
                  <a:lnTo>
                    <a:pt x="0" y="85574"/>
                  </a:lnTo>
                  <a:cubicBezTo>
                    <a:pt x="0" y="62878"/>
                    <a:pt x="9016" y="41112"/>
                    <a:pt x="25064" y="25064"/>
                  </a:cubicBezTo>
                  <a:cubicBezTo>
                    <a:pt x="41112" y="9016"/>
                    <a:pt x="62878" y="0"/>
                    <a:pt x="85574" y="0"/>
                  </a:cubicBezTo>
                  <a:close/>
                </a:path>
              </a:pathLst>
            </a:custGeom>
            <a:solidFill>
              <a:srgbClr val="29C978"/>
            </a:solidFill>
            <a:ln w="19050" cap="rnd">
              <a:solidFill>
                <a:srgbClr val="222221"/>
              </a:solidFill>
              <a:prstDash val="solid"/>
              <a:round/>
            </a:ln>
          </p:spPr>
        </p:sp>
        <p:sp>
          <p:nvSpPr>
            <p:cNvPr id="8" name="TextBox 8"/>
            <p:cNvSpPr txBox="1"/>
            <p:nvPr/>
          </p:nvSpPr>
          <p:spPr>
            <a:xfrm>
              <a:off x="0" y="-47625"/>
              <a:ext cx="1813664" cy="262022"/>
            </a:xfrm>
            <a:prstGeom prst="rect">
              <a:avLst/>
            </a:prstGeom>
          </p:spPr>
          <p:txBody>
            <a:bodyPr lIns="50800" tIns="50800" rIns="50800" bIns="50800" rtlCol="0" anchor="ctr"/>
            <a:lstStyle/>
            <a:p>
              <a:pPr marL="0" lvl="0" indent="0" algn="l">
                <a:lnSpc>
                  <a:spcPts val="2079"/>
                </a:lnSpc>
                <a:spcBef>
                  <a:spcPct val="0"/>
                </a:spcBef>
              </a:pPr>
              <a:endParaRPr/>
            </a:p>
          </p:txBody>
        </p:sp>
      </p:grpSp>
      <p:grpSp>
        <p:nvGrpSpPr>
          <p:cNvPr id="9" name="Group 9"/>
          <p:cNvGrpSpPr/>
          <p:nvPr/>
        </p:nvGrpSpPr>
        <p:grpSpPr>
          <a:xfrm>
            <a:off x="10222023" y="8839200"/>
            <a:ext cx="1621674" cy="1201325"/>
            <a:chOff x="0" y="0"/>
            <a:chExt cx="325097" cy="240830"/>
          </a:xfrm>
        </p:grpSpPr>
        <p:sp>
          <p:nvSpPr>
            <p:cNvPr id="10" name="Freeform 10"/>
            <p:cNvSpPr/>
            <p:nvPr/>
          </p:nvSpPr>
          <p:spPr>
            <a:xfrm>
              <a:off x="0" y="0"/>
              <a:ext cx="325097" cy="240830"/>
            </a:xfrm>
            <a:custGeom>
              <a:avLst/>
              <a:gdLst/>
              <a:ahLst/>
              <a:cxnLst/>
              <a:rect l="l" t="t" r="r" b="b"/>
              <a:pathLst>
                <a:path w="325097" h="240830">
                  <a:moveTo>
                    <a:pt x="120415" y="0"/>
                  </a:moveTo>
                  <a:lnTo>
                    <a:pt x="204682" y="0"/>
                  </a:lnTo>
                  <a:cubicBezTo>
                    <a:pt x="236618" y="0"/>
                    <a:pt x="267246" y="12687"/>
                    <a:pt x="289828" y="35269"/>
                  </a:cubicBezTo>
                  <a:cubicBezTo>
                    <a:pt x="312410" y="57851"/>
                    <a:pt x="325097" y="88479"/>
                    <a:pt x="325097" y="120415"/>
                  </a:cubicBezTo>
                  <a:lnTo>
                    <a:pt x="325097" y="120415"/>
                  </a:lnTo>
                  <a:cubicBezTo>
                    <a:pt x="325097" y="186918"/>
                    <a:pt x="271185" y="240830"/>
                    <a:pt x="204682" y="240830"/>
                  </a:cubicBezTo>
                  <a:lnTo>
                    <a:pt x="120415" y="240830"/>
                  </a:lnTo>
                  <a:cubicBezTo>
                    <a:pt x="88479" y="240830"/>
                    <a:pt x="57851" y="228143"/>
                    <a:pt x="35269" y="205561"/>
                  </a:cubicBezTo>
                  <a:cubicBezTo>
                    <a:pt x="12687" y="182979"/>
                    <a:pt x="0" y="152351"/>
                    <a:pt x="0" y="120415"/>
                  </a:cubicBezTo>
                  <a:lnTo>
                    <a:pt x="0" y="120415"/>
                  </a:lnTo>
                  <a:cubicBezTo>
                    <a:pt x="0" y="88479"/>
                    <a:pt x="12687" y="57851"/>
                    <a:pt x="35269" y="35269"/>
                  </a:cubicBezTo>
                  <a:cubicBezTo>
                    <a:pt x="57851" y="12687"/>
                    <a:pt x="88479" y="0"/>
                    <a:pt x="120415" y="0"/>
                  </a:cubicBezTo>
                  <a:close/>
                </a:path>
              </a:pathLst>
            </a:custGeom>
            <a:solidFill>
              <a:srgbClr val="222221"/>
            </a:solidFill>
            <a:ln w="19050" cap="rnd">
              <a:solidFill>
                <a:srgbClr val="222221"/>
              </a:solidFill>
              <a:prstDash val="solid"/>
              <a:round/>
            </a:ln>
          </p:spPr>
        </p:sp>
        <p:sp>
          <p:nvSpPr>
            <p:cNvPr id="11" name="TextBox 11"/>
            <p:cNvSpPr txBox="1"/>
            <p:nvPr/>
          </p:nvSpPr>
          <p:spPr>
            <a:xfrm>
              <a:off x="0" y="-19050"/>
              <a:ext cx="325097" cy="259880"/>
            </a:xfrm>
            <a:prstGeom prst="rect">
              <a:avLst/>
            </a:prstGeom>
          </p:spPr>
          <p:txBody>
            <a:bodyPr lIns="50800" tIns="50800" rIns="50800" bIns="50800" rtlCol="0" anchor="ctr"/>
            <a:lstStyle/>
            <a:p>
              <a:pPr marL="0" lvl="0" indent="0" algn="l">
                <a:lnSpc>
                  <a:spcPts val="2599"/>
                </a:lnSpc>
                <a:spcBef>
                  <a:spcPct val="0"/>
                </a:spcBef>
              </a:pPr>
              <a:endParaRPr/>
            </a:p>
          </p:txBody>
        </p:sp>
      </p:grpSp>
      <p:sp>
        <p:nvSpPr>
          <p:cNvPr id="12" name="Freeform 12"/>
          <p:cNvSpPr/>
          <p:nvPr/>
        </p:nvSpPr>
        <p:spPr>
          <a:xfrm>
            <a:off x="10715823" y="9122248"/>
            <a:ext cx="634075" cy="635230"/>
          </a:xfrm>
          <a:custGeom>
            <a:avLst/>
            <a:gdLst/>
            <a:ahLst/>
            <a:cxnLst/>
            <a:rect l="l" t="t" r="r" b="b"/>
            <a:pathLst>
              <a:path w="634075" h="635230">
                <a:moveTo>
                  <a:pt x="0" y="0"/>
                </a:moveTo>
                <a:lnTo>
                  <a:pt x="634074" y="0"/>
                </a:lnTo>
                <a:lnTo>
                  <a:pt x="634074" y="635230"/>
                </a:lnTo>
                <a:lnTo>
                  <a:pt x="0" y="63523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13" name="Group 13"/>
          <p:cNvGrpSpPr/>
          <p:nvPr/>
        </p:nvGrpSpPr>
        <p:grpSpPr>
          <a:xfrm>
            <a:off x="0" y="0"/>
            <a:ext cx="18288000" cy="788777"/>
            <a:chOff x="0" y="0"/>
            <a:chExt cx="4816593" cy="207744"/>
          </a:xfrm>
        </p:grpSpPr>
        <p:sp>
          <p:nvSpPr>
            <p:cNvPr id="14" name="Freeform 14"/>
            <p:cNvSpPr/>
            <p:nvPr/>
          </p:nvSpPr>
          <p:spPr>
            <a:xfrm>
              <a:off x="0" y="0"/>
              <a:ext cx="4816592" cy="207744"/>
            </a:xfrm>
            <a:custGeom>
              <a:avLst/>
              <a:gdLst/>
              <a:ahLst/>
              <a:cxnLst/>
              <a:rect l="l" t="t" r="r" b="b"/>
              <a:pathLst>
                <a:path w="4816592" h="207744">
                  <a:moveTo>
                    <a:pt x="0" y="0"/>
                  </a:moveTo>
                  <a:lnTo>
                    <a:pt x="4816592" y="0"/>
                  </a:lnTo>
                  <a:lnTo>
                    <a:pt x="4816592" y="207744"/>
                  </a:lnTo>
                  <a:lnTo>
                    <a:pt x="0" y="207744"/>
                  </a:lnTo>
                  <a:close/>
                </a:path>
              </a:pathLst>
            </a:custGeom>
            <a:solidFill>
              <a:srgbClr val="222221"/>
            </a:solidFill>
            <a:ln cap="sq">
              <a:noFill/>
              <a:prstDash val="solid"/>
              <a:miter/>
            </a:ln>
          </p:spPr>
        </p:sp>
        <p:sp>
          <p:nvSpPr>
            <p:cNvPr id="15" name="TextBox 15"/>
            <p:cNvSpPr txBox="1"/>
            <p:nvPr/>
          </p:nvSpPr>
          <p:spPr>
            <a:xfrm>
              <a:off x="0" y="-19050"/>
              <a:ext cx="4816593" cy="226794"/>
            </a:xfrm>
            <a:prstGeom prst="rect">
              <a:avLst/>
            </a:prstGeom>
          </p:spPr>
          <p:txBody>
            <a:bodyPr lIns="254000" tIns="254000" rIns="254000" bIns="254000" rtlCol="0" anchor="ctr"/>
            <a:lstStyle/>
            <a:p>
              <a:pPr algn="ctr">
                <a:lnSpc>
                  <a:spcPts val="1500"/>
                </a:lnSpc>
              </a:pPr>
              <a:endParaRPr/>
            </a:p>
          </p:txBody>
        </p:sp>
      </p:grpSp>
      <p:grpSp>
        <p:nvGrpSpPr>
          <p:cNvPr id="16" name="Group 16"/>
          <p:cNvGrpSpPr/>
          <p:nvPr/>
        </p:nvGrpSpPr>
        <p:grpSpPr>
          <a:xfrm>
            <a:off x="2247555" y="6444941"/>
            <a:ext cx="6609351" cy="1201325"/>
            <a:chOff x="0" y="0"/>
            <a:chExt cx="1324976" cy="240830"/>
          </a:xfrm>
        </p:grpSpPr>
        <p:sp>
          <p:nvSpPr>
            <p:cNvPr id="17" name="Freeform 17"/>
            <p:cNvSpPr/>
            <p:nvPr/>
          </p:nvSpPr>
          <p:spPr>
            <a:xfrm>
              <a:off x="0" y="0"/>
              <a:ext cx="1324976" cy="240830"/>
            </a:xfrm>
            <a:custGeom>
              <a:avLst/>
              <a:gdLst/>
              <a:ahLst/>
              <a:cxnLst/>
              <a:rect l="l" t="t" r="r" b="b"/>
              <a:pathLst>
                <a:path w="1324976" h="240830">
                  <a:moveTo>
                    <a:pt x="117136" y="0"/>
                  </a:moveTo>
                  <a:lnTo>
                    <a:pt x="1207840" y="0"/>
                  </a:lnTo>
                  <a:cubicBezTo>
                    <a:pt x="1272533" y="0"/>
                    <a:pt x="1324976" y="52444"/>
                    <a:pt x="1324976" y="117136"/>
                  </a:cubicBezTo>
                  <a:lnTo>
                    <a:pt x="1324976" y="123694"/>
                  </a:lnTo>
                  <a:cubicBezTo>
                    <a:pt x="1324976" y="188386"/>
                    <a:pt x="1272533" y="240830"/>
                    <a:pt x="1207840" y="240830"/>
                  </a:cubicBezTo>
                  <a:lnTo>
                    <a:pt x="117136" y="240830"/>
                  </a:lnTo>
                  <a:cubicBezTo>
                    <a:pt x="52444" y="240830"/>
                    <a:pt x="0" y="188386"/>
                    <a:pt x="0" y="123694"/>
                  </a:cubicBezTo>
                  <a:lnTo>
                    <a:pt x="0" y="117136"/>
                  </a:lnTo>
                  <a:cubicBezTo>
                    <a:pt x="0" y="52444"/>
                    <a:pt x="52444" y="0"/>
                    <a:pt x="117136" y="0"/>
                  </a:cubicBezTo>
                  <a:close/>
                </a:path>
              </a:pathLst>
            </a:custGeom>
            <a:solidFill>
              <a:srgbClr val="29C978"/>
            </a:solidFill>
            <a:ln w="19050" cap="rnd">
              <a:solidFill>
                <a:srgbClr val="222221"/>
              </a:solidFill>
              <a:prstDash val="solid"/>
              <a:round/>
            </a:ln>
          </p:spPr>
        </p:sp>
        <p:sp>
          <p:nvSpPr>
            <p:cNvPr id="18" name="TextBox 18"/>
            <p:cNvSpPr txBox="1"/>
            <p:nvPr/>
          </p:nvSpPr>
          <p:spPr>
            <a:xfrm>
              <a:off x="0" y="-47625"/>
              <a:ext cx="1324976" cy="288455"/>
            </a:xfrm>
            <a:prstGeom prst="rect">
              <a:avLst/>
            </a:prstGeom>
          </p:spPr>
          <p:txBody>
            <a:bodyPr lIns="50800" tIns="50800" rIns="50800" bIns="50800" rtlCol="0" anchor="ctr"/>
            <a:lstStyle/>
            <a:p>
              <a:pPr marL="0" lvl="0" indent="0" algn="l">
                <a:lnSpc>
                  <a:spcPts val="2079"/>
                </a:lnSpc>
                <a:spcBef>
                  <a:spcPct val="0"/>
                </a:spcBef>
              </a:pPr>
              <a:endParaRPr/>
            </a:p>
          </p:txBody>
        </p:sp>
      </p:grpSp>
      <p:grpSp>
        <p:nvGrpSpPr>
          <p:cNvPr id="19" name="Group 19"/>
          <p:cNvGrpSpPr/>
          <p:nvPr/>
        </p:nvGrpSpPr>
        <p:grpSpPr>
          <a:xfrm>
            <a:off x="1174963" y="8141567"/>
            <a:ext cx="9047060" cy="1069471"/>
            <a:chOff x="0" y="0"/>
            <a:chExt cx="1813664" cy="214397"/>
          </a:xfrm>
        </p:grpSpPr>
        <p:sp>
          <p:nvSpPr>
            <p:cNvPr id="20" name="Freeform 20"/>
            <p:cNvSpPr/>
            <p:nvPr/>
          </p:nvSpPr>
          <p:spPr>
            <a:xfrm>
              <a:off x="0" y="0"/>
              <a:ext cx="1813664" cy="214397"/>
            </a:xfrm>
            <a:custGeom>
              <a:avLst/>
              <a:gdLst/>
              <a:ahLst/>
              <a:cxnLst/>
              <a:rect l="l" t="t" r="r" b="b"/>
              <a:pathLst>
                <a:path w="1813664" h="214397">
                  <a:moveTo>
                    <a:pt x="85574" y="0"/>
                  </a:moveTo>
                  <a:lnTo>
                    <a:pt x="1728090" y="0"/>
                  </a:lnTo>
                  <a:cubicBezTo>
                    <a:pt x="1775351" y="0"/>
                    <a:pt x="1813664" y="38313"/>
                    <a:pt x="1813664" y="85574"/>
                  </a:cubicBezTo>
                  <a:lnTo>
                    <a:pt x="1813664" y="128823"/>
                  </a:lnTo>
                  <a:cubicBezTo>
                    <a:pt x="1813664" y="151519"/>
                    <a:pt x="1804648" y="173285"/>
                    <a:pt x="1788600" y="189333"/>
                  </a:cubicBezTo>
                  <a:cubicBezTo>
                    <a:pt x="1772551" y="205381"/>
                    <a:pt x="1750785" y="214397"/>
                    <a:pt x="1728090" y="214397"/>
                  </a:cubicBezTo>
                  <a:lnTo>
                    <a:pt x="85574" y="214397"/>
                  </a:lnTo>
                  <a:cubicBezTo>
                    <a:pt x="62878" y="214397"/>
                    <a:pt x="41112" y="205381"/>
                    <a:pt x="25064" y="189333"/>
                  </a:cubicBezTo>
                  <a:cubicBezTo>
                    <a:pt x="9016" y="173285"/>
                    <a:pt x="0" y="151519"/>
                    <a:pt x="0" y="128823"/>
                  </a:cubicBezTo>
                  <a:lnTo>
                    <a:pt x="0" y="85574"/>
                  </a:lnTo>
                  <a:cubicBezTo>
                    <a:pt x="0" y="62878"/>
                    <a:pt x="9016" y="41112"/>
                    <a:pt x="25064" y="25064"/>
                  </a:cubicBezTo>
                  <a:cubicBezTo>
                    <a:pt x="41112" y="9016"/>
                    <a:pt x="62878" y="0"/>
                    <a:pt x="85574" y="0"/>
                  </a:cubicBezTo>
                  <a:close/>
                </a:path>
              </a:pathLst>
            </a:custGeom>
            <a:solidFill>
              <a:srgbClr val="29C978"/>
            </a:solidFill>
            <a:ln w="19050" cap="rnd">
              <a:solidFill>
                <a:srgbClr val="222221"/>
              </a:solidFill>
              <a:prstDash val="solid"/>
              <a:round/>
            </a:ln>
          </p:spPr>
        </p:sp>
        <p:sp>
          <p:nvSpPr>
            <p:cNvPr id="21" name="TextBox 21"/>
            <p:cNvSpPr txBox="1"/>
            <p:nvPr/>
          </p:nvSpPr>
          <p:spPr>
            <a:xfrm>
              <a:off x="0" y="-47625"/>
              <a:ext cx="1813664" cy="262022"/>
            </a:xfrm>
            <a:prstGeom prst="rect">
              <a:avLst/>
            </a:prstGeom>
          </p:spPr>
          <p:txBody>
            <a:bodyPr lIns="50800" tIns="50800" rIns="50800" bIns="50800" rtlCol="0" anchor="ctr"/>
            <a:lstStyle/>
            <a:p>
              <a:pPr marL="0" lvl="0" indent="0" algn="l">
                <a:lnSpc>
                  <a:spcPts val="2079"/>
                </a:lnSpc>
                <a:spcBef>
                  <a:spcPct val="0"/>
                </a:spcBef>
              </a:pPr>
              <a:endParaRPr/>
            </a:p>
          </p:txBody>
        </p:sp>
      </p:grpSp>
      <p:sp>
        <p:nvSpPr>
          <p:cNvPr id="22" name="Freeform 22"/>
          <p:cNvSpPr/>
          <p:nvPr/>
        </p:nvSpPr>
        <p:spPr>
          <a:xfrm>
            <a:off x="12533654" y="788777"/>
            <a:ext cx="5754346" cy="5656165"/>
          </a:xfrm>
          <a:custGeom>
            <a:avLst/>
            <a:gdLst/>
            <a:ahLst/>
            <a:cxnLst/>
            <a:rect l="l" t="t" r="r" b="b"/>
            <a:pathLst>
              <a:path w="5754346" h="5656165">
                <a:moveTo>
                  <a:pt x="0" y="0"/>
                </a:moveTo>
                <a:lnTo>
                  <a:pt x="5754346" y="0"/>
                </a:lnTo>
                <a:lnTo>
                  <a:pt x="5754346" y="5656164"/>
                </a:lnTo>
                <a:lnTo>
                  <a:pt x="0" y="5656164"/>
                </a:lnTo>
                <a:lnTo>
                  <a:pt x="0" y="0"/>
                </a:lnTo>
                <a:close/>
              </a:path>
            </a:pathLst>
          </a:custGeom>
          <a:blipFill>
            <a:blip r:embed="rId6"/>
            <a:stretch>
              <a:fillRect l="-22558" t="-8712" r="-1694"/>
            </a:stretch>
          </a:blipFill>
        </p:spPr>
      </p:sp>
      <p:sp>
        <p:nvSpPr>
          <p:cNvPr id="23" name="Freeform 23"/>
          <p:cNvSpPr/>
          <p:nvPr/>
        </p:nvSpPr>
        <p:spPr>
          <a:xfrm>
            <a:off x="12533654" y="6272965"/>
            <a:ext cx="7465594" cy="5970671"/>
          </a:xfrm>
          <a:custGeom>
            <a:avLst/>
            <a:gdLst/>
            <a:ahLst/>
            <a:cxnLst/>
            <a:rect l="l" t="t" r="r" b="b"/>
            <a:pathLst>
              <a:path w="7465594" h="5970671">
                <a:moveTo>
                  <a:pt x="0" y="0"/>
                </a:moveTo>
                <a:lnTo>
                  <a:pt x="7465594" y="0"/>
                </a:lnTo>
                <a:lnTo>
                  <a:pt x="7465594" y="5970670"/>
                </a:lnTo>
                <a:lnTo>
                  <a:pt x="0" y="5970670"/>
                </a:lnTo>
                <a:lnTo>
                  <a:pt x="0" y="0"/>
                </a:lnTo>
                <a:close/>
              </a:path>
            </a:pathLst>
          </a:custGeom>
          <a:blipFill>
            <a:blip r:embed="rId7"/>
            <a:stretch>
              <a:fillRect l="-6634"/>
            </a:stretch>
          </a:blipFill>
        </p:spPr>
      </p:sp>
      <p:sp>
        <p:nvSpPr>
          <p:cNvPr id="24" name="TextBox 24"/>
          <p:cNvSpPr txBox="1"/>
          <p:nvPr/>
        </p:nvSpPr>
        <p:spPr>
          <a:xfrm>
            <a:off x="76108" y="2158199"/>
            <a:ext cx="12555413" cy="1882472"/>
          </a:xfrm>
          <a:prstGeom prst="rect">
            <a:avLst/>
          </a:prstGeom>
        </p:spPr>
        <p:txBody>
          <a:bodyPr lIns="0" tIns="0" rIns="0" bIns="0" rtlCol="0" anchor="t">
            <a:spAutoFit/>
          </a:bodyPr>
          <a:lstStyle/>
          <a:p>
            <a:pPr algn="l">
              <a:lnSpc>
                <a:spcPts val="6613"/>
              </a:lnSpc>
            </a:pPr>
            <a:r>
              <a:rPr lang="en-US" sz="6613" b="1" dirty="0">
                <a:solidFill>
                  <a:srgbClr val="222221"/>
                </a:solidFill>
                <a:latin typeface="Heading Now 71-78 Bold"/>
                <a:ea typeface="Heading Now 71-78 Bold"/>
                <a:cs typeface="Heading Now 71-78 Bold"/>
                <a:sym typeface="Heading Now 71-78 Bold"/>
              </a:rPr>
              <a:t>CUSTOMER CHURN PREDICTION FOR TELECOM</a:t>
            </a:r>
          </a:p>
        </p:txBody>
      </p:sp>
      <p:sp>
        <p:nvSpPr>
          <p:cNvPr id="25" name="TextBox 25"/>
          <p:cNvSpPr txBox="1"/>
          <p:nvPr/>
        </p:nvSpPr>
        <p:spPr>
          <a:xfrm>
            <a:off x="-767411" y="5186306"/>
            <a:ext cx="12931807" cy="521649"/>
          </a:xfrm>
          <a:prstGeom prst="rect">
            <a:avLst/>
          </a:prstGeom>
        </p:spPr>
        <p:txBody>
          <a:bodyPr lIns="0" tIns="0" rIns="0" bIns="0" rtlCol="0" anchor="t">
            <a:spAutoFit/>
          </a:bodyPr>
          <a:lstStyle/>
          <a:p>
            <a:pPr algn="ctr">
              <a:lnSpc>
                <a:spcPts val="3287"/>
              </a:lnSpc>
              <a:spcBef>
                <a:spcPct val="0"/>
              </a:spcBef>
            </a:pPr>
            <a:r>
              <a:rPr lang="en-US" sz="3287" b="1" spc="-65">
                <a:solidFill>
                  <a:srgbClr val="222221"/>
                </a:solidFill>
                <a:latin typeface="Agrandir Bold"/>
                <a:ea typeface="Agrandir Bold"/>
                <a:cs typeface="Agrandir Bold"/>
                <a:sym typeface="Agrandir Bold"/>
              </a:rPr>
              <a:t>Presented By :- Subhadeep Das</a:t>
            </a:r>
          </a:p>
        </p:txBody>
      </p:sp>
      <p:sp>
        <p:nvSpPr>
          <p:cNvPr id="26" name="TextBox 26"/>
          <p:cNvSpPr txBox="1"/>
          <p:nvPr/>
        </p:nvSpPr>
        <p:spPr>
          <a:xfrm>
            <a:off x="2108754" y="6782582"/>
            <a:ext cx="6886952" cy="497468"/>
          </a:xfrm>
          <a:prstGeom prst="rect">
            <a:avLst/>
          </a:prstGeom>
        </p:spPr>
        <p:txBody>
          <a:bodyPr lIns="0" tIns="0" rIns="0" bIns="0" rtlCol="0" anchor="t">
            <a:spAutoFit/>
          </a:bodyPr>
          <a:lstStyle/>
          <a:p>
            <a:pPr algn="ctr">
              <a:lnSpc>
                <a:spcPts val="3085"/>
              </a:lnSpc>
              <a:spcBef>
                <a:spcPct val="0"/>
              </a:spcBef>
            </a:pPr>
            <a:r>
              <a:rPr lang="en-US" sz="3085" b="1" spc="-61">
                <a:solidFill>
                  <a:srgbClr val="222221"/>
                </a:solidFill>
                <a:latin typeface="Agrandir Bold"/>
                <a:ea typeface="Agrandir Bold"/>
                <a:cs typeface="Agrandir Bold"/>
                <a:sym typeface="Agrandir Bold"/>
              </a:rPr>
              <a:t>Course / Internship :- IBM / AI&amp;ML</a:t>
            </a:r>
          </a:p>
        </p:txBody>
      </p:sp>
      <p:sp>
        <p:nvSpPr>
          <p:cNvPr id="27" name="TextBox 27"/>
          <p:cNvSpPr txBox="1"/>
          <p:nvPr/>
        </p:nvSpPr>
        <p:spPr>
          <a:xfrm>
            <a:off x="1789789" y="8417792"/>
            <a:ext cx="7834479" cy="521716"/>
          </a:xfrm>
          <a:prstGeom prst="rect">
            <a:avLst/>
          </a:prstGeom>
        </p:spPr>
        <p:txBody>
          <a:bodyPr lIns="0" tIns="0" rIns="0" bIns="0" rtlCol="0" anchor="t">
            <a:spAutoFit/>
          </a:bodyPr>
          <a:lstStyle/>
          <a:p>
            <a:pPr algn="ctr">
              <a:lnSpc>
                <a:spcPts val="3290"/>
              </a:lnSpc>
              <a:spcBef>
                <a:spcPct val="0"/>
              </a:spcBef>
            </a:pPr>
            <a:r>
              <a:rPr lang="en-US" sz="3290" b="1" spc="-65">
                <a:solidFill>
                  <a:srgbClr val="222221"/>
                </a:solidFill>
                <a:latin typeface="Agrandir Bold"/>
                <a:ea typeface="Agrandir Bold"/>
                <a:cs typeface="Agrandir Bold"/>
                <a:sym typeface="Agrandir Bold"/>
              </a:rPr>
              <a:t>Mentored By :- Himanshu Souda</a:t>
            </a:r>
          </a:p>
        </p:txBody>
      </p:sp>
      <p:sp>
        <p:nvSpPr>
          <p:cNvPr id="28" name="TextBox 28"/>
          <p:cNvSpPr txBox="1"/>
          <p:nvPr/>
        </p:nvSpPr>
        <p:spPr>
          <a:xfrm>
            <a:off x="1829892" y="4233792"/>
            <a:ext cx="8128635" cy="386146"/>
          </a:xfrm>
          <a:prstGeom prst="rect">
            <a:avLst/>
          </a:prstGeom>
        </p:spPr>
        <p:txBody>
          <a:bodyPr lIns="0" tIns="0" rIns="0" bIns="0" rtlCol="0" anchor="t">
            <a:spAutoFit/>
          </a:bodyPr>
          <a:lstStyle/>
          <a:p>
            <a:pPr algn="ctr">
              <a:lnSpc>
                <a:spcPts val="2452"/>
              </a:lnSpc>
              <a:spcBef>
                <a:spcPct val="0"/>
              </a:spcBef>
            </a:pPr>
            <a:r>
              <a:rPr lang="en-US" sz="2452" b="1" spc="-49">
                <a:solidFill>
                  <a:srgbClr val="222221"/>
                </a:solidFill>
                <a:latin typeface="Agrandir Bold"/>
                <a:ea typeface="Agrandir Bold"/>
                <a:cs typeface="Agrandir Bold"/>
                <a:sym typeface="Agrandir Bold"/>
              </a:rPr>
              <a:t>A Data-Driven Solution to Predict Customer Retention.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8F0"/>
        </a:solidFill>
        <a:effectLst/>
      </p:bgPr>
    </p:bg>
    <p:spTree>
      <p:nvGrpSpPr>
        <p:cNvPr id="1" name=""/>
        <p:cNvGrpSpPr/>
        <p:nvPr/>
      </p:nvGrpSpPr>
      <p:grpSpPr>
        <a:xfrm>
          <a:off x="0" y="0"/>
          <a:ext cx="0" cy="0"/>
          <a:chOff x="0" y="0"/>
          <a:chExt cx="0" cy="0"/>
        </a:xfrm>
      </p:grpSpPr>
      <p:grpSp>
        <p:nvGrpSpPr>
          <p:cNvPr id="2" name="Group 2"/>
          <p:cNvGrpSpPr/>
          <p:nvPr/>
        </p:nvGrpSpPr>
        <p:grpSpPr>
          <a:xfrm>
            <a:off x="-241561" y="-240418"/>
            <a:ext cx="7813279" cy="10767837"/>
            <a:chOff x="0" y="0"/>
            <a:chExt cx="2057818" cy="2835973"/>
          </a:xfrm>
        </p:grpSpPr>
        <p:sp>
          <p:nvSpPr>
            <p:cNvPr id="3" name="Freeform 3"/>
            <p:cNvSpPr/>
            <p:nvPr/>
          </p:nvSpPr>
          <p:spPr>
            <a:xfrm>
              <a:off x="0" y="0"/>
              <a:ext cx="2057818" cy="2835973"/>
            </a:xfrm>
            <a:custGeom>
              <a:avLst/>
              <a:gdLst/>
              <a:ahLst/>
              <a:cxnLst/>
              <a:rect l="l" t="t" r="r" b="b"/>
              <a:pathLst>
                <a:path w="2057818" h="2835973">
                  <a:moveTo>
                    <a:pt x="0" y="0"/>
                  </a:moveTo>
                  <a:lnTo>
                    <a:pt x="2057818" y="0"/>
                  </a:lnTo>
                  <a:lnTo>
                    <a:pt x="2057818" y="2835973"/>
                  </a:lnTo>
                  <a:lnTo>
                    <a:pt x="0" y="2835973"/>
                  </a:lnTo>
                  <a:close/>
                </a:path>
              </a:pathLst>
            </a:custGeom>
            <a:solidFill>
              <a:srgbClr val="29C978"/>
            </a:solidFill>
            <a:ln w="19050" cap="sq">
              <a:solidFill>
                <a:srgbClr val="222221"/>
              </a:solidFill>
              <a:prstDash val="solid"/>
              <a:miter/>
            </a:ln>
          </p:spPr>
        </p:sp>
        <p:sp>
          <p:nvSpPr>
            <p:cNvPr id="4" name="TextBox 4"/>
            <p:cNvSpPr txBox="1"/>
            <p:nvPr/>
          </p:nvSpPr>
          <p:spPr>
            <a:xfrm>
              <a:off x="0" y="-9525"/>
              <a:ext cx="2057818" cy="2845498"/>
            </a:xfrm>
            <a:prstGeom prst="rect">
              <a:avLst/>
            </a:prstGeom>
          </p:spPr>
          <p:txBody>
            <a:bodyPr lIns="50800" tIns="50800" rIns="50800" bIns="50800" rtlCol="0" anchor="ctr"/>
            <a:lstStyle/>
            <a:p>
              <a:pPr algn="ctr">
                <a:lnSpc>
                  <a:spcPts val="1300"/>
                </a:lnSpc>
              </a:pPr>
              <a:endParaRPr/>
            </a:p>
          </p:txBody>
        </p:sp>
      </p:grpSp>
      <p:sp>
        <p:nvSpPr>
          <p:cNvPr id="5" name="Freeform 5"/>
          <p:cNvSpPr/>
          <p:nvPr/>
        </p:nvSpPr>
        <p:spPr>
          <a:xfrm>
            <a:off x="7571718" y="0"/>
            <a:ext cx="7999744" cy="5506775"/>
          </a:xfrm>
          <a:custGeom>
            <a:avLst/>
            <a:gdLst/>
            <a:ahLst/>
            <a:cxnLst/>
            <a:rect l="l" t="t" r="r" b="b"/>
            <a:pathLst>
              <a:path w="7999744" h="5506775">
                <a:moveTo>
                  <a:pt x="0" y="0"/>
                </a:moveTo>
                <a:lnTo>
                  <a:pt x="7999744" y="0"/>
                </a:lnTo>
                <a:lnTo>
                  <a:pt x="7999744" y="5506775"/>
                </a:lnTo>
                <a:lnTo>
                  <a:pt x="0" y="5506775"/>
                </a:lnTo>
                <a:lnTo>
                  <a:pt x="0" y="0"/>
                </a:lnTo>
                <a:close/>
              </a:path>
            </a:pathLst>
          </a:custGeom>
          <a:blipFill>
            <a:blip r:embed="rId2"/>
            <a:stretch>
              <a:fillRect r="-859"/>
            </a:stretch>
          </a:blipFill>
        </p:spPr>
      </p:sp>
      <p:sp>
        <p:nvSpPr>
          <p:cNvPr id="6" name="Freeform 6"/>
          <p:cNvSpPr/>
          <p:nvPr/>
        </p:nvSpPr>
        <p:spPr>
          <a:xfrm>
            <a:off x="11122925" y="5143500"/>
            <a:ext cx="7165075" cy="5143500"/>
          </a:xfrm>
          <a:custGeom>
            <a:avLst/>
            <a:gdLst/>
            <a:ahLst/>
            <a:cxnLst/>
            <a:rect l="l" t="t" r="r" b="b"/>
            <a:pathLst>
              <a:path w="7165075" h="5143500">
                <a:moveTo>
                  <a:pt x="0" y="0"/>
                </a:moveTo>
                <a:lnTo>
                  <a:pt x="7165075" y="0"/>
                </a:lnTo>
                <a:lnTo>
                  <a:pt x="7165075" y="5143500"/>
                </a:lnTo>
                <a:lnTo>
                  <a:pt x="0" y="5143500"/>
                </a:lnTo>
                <a:lnTo>
                  <a:pt x="0" y="0"/>
                </a:lnTo>
                <a:close/>
              </a:path>
            </a:pathLst>
          </a:custGeom>
          <a:blipFill>
            <a:blip r:embed="rId3"/>
            <a:stretch>
              <a:fillRect/>
            </a:stretch>
          </a:blipFill>
        </p:spPr>
      </p:sp>
      <p:sp>
        <p:nvSpPr>
          <p:cNvPr id="7" name="Freeform 7"/>
          <p:cNvSpPr/>
          <p:nvPr/>
        </p:nvSpPr>
        <p:spPr>
          <a:xfrm>
            <a:off x="364995" y="2171700"/>
            <a:ext cx="6600168" cy="5793160"/>
          </a:xfrm>
          <a:custGeom>
            <a:avLst/>
            <a:gdLst/>
            <a:ahLst/>
            <a:cxnLst/>
            <a:rect l="l" t="t" r="r" b="b"/>
            <a:pathLst>
              <a:path w="6600168" h="5793160">
                <a:moveTo>
                  <a:pt x="0" y="0"/>
                </a:moveTo>
                <a:lnTo>
                  <a:pt x="6600167" y="0"/>
                </a:lnTo>
                <a:lnTo>
                  <a:pt x="6600167" y="5793160"/>
                </a:lnTo>
                <a:lnTo>
                  <a:pt x="0" y="5793160"/>
                </a:lnTo>
                <a:lnTo>
                  <a:pt x="0" y="0"/>
                </a:lnTo>
                <a:close/>
              </a:path>
            </a:pathLst>
          </a:custGeom>
          <a:blipFill>
            <a:blip r:embed="rId4"/>
            <a:stretch>
              <a:fillRect/>
            </a:stretch>
          </a:blipFill>
        </p:spPr>
      </p:sp>
      <p:sp>
        <p:nvSpPr>
          <p:cNvPr id="8" name="TextBox 8"/>
          <p:cNvSpPr txBox="1"/>
          <p:nvPr/>
        </p:nvSpPr>
        <p:spPr>
          <a:xfrm>
            <a:off x="184887" y="180718"/>
            <a:ext cx="6960383" cy="1987550"/>
          </a:xfrm>
          <a:prstGeom prst="rect">
            <a:avLst/>
          </a:prstGeom>
        </p:spPr>
        <p:txBody>
          <a:bodyPr lIns="0" tIns="0" rIns="0" bIns="0" rtlCol="0" anchor="t">
            <a:spAutoFit/>
          </a:bodyPr>
          <a:lstStyle/>
          <a:p>
            <a:pPr algn="l">
              <a:lnSpc>
                <a:spcPts val="7150"/>
              </a:lnSpc>
            </a:pPr>
            <a:r>
              <a:rPr lang="en-US" sz="6500" b="1" dirty="0">
                <a:solidFill>
                  <a:srgbClr val="222221"/>
                </a:solidFill>
                <a:latin typeface="Heading Now 71-78 Bold"/>
                <a:ea typeface="Heading Now 71-78 Bold"/>
                <a:cs typeface="Heading Now 71-78 Bold"/>
                <a:sym typeface="Heading Now 71-78 Bold"/>
              </a:rPr>
              <a:t>DEMO SCREENSHOTS</a:t>
            </a:r>
          </a:p>
        </p:txBody>
      </p:sp>
      <p:sp>
        <p:nvSpPr>
          <p:cNvPr id="9" name="TextBox 9"/>
          <p:cNvSpPr txBox="1"/>
          <p:nvPr/>
        </p:nvSpPr>
        <p:spPr>
          <a:xfrm>
            <a:off x="156969" y="8191500"/>
            <a:ext cx="7386831" cy="1923604"/>
          </a:xfrm>
          <a:prstGeom prst="rect">
            <a:avLst/>
          </a:prstGeom>
        </p:spPr>
        <p:txBody>
          <a:bodyPr wrap="square" lIns="0" tIns="0" rIns="0" bIns="0" rtlCol="0" anchor="t">
            <a:spAutoFit/>
          </a:bodyPr>
          <a:lstStyle/>
          <a:p>
            <a:pPr algn="ctr">
              <a:lnSpc>
                <a:spcPts val="2970"/>
              </a:lnSpc>
              <a:spcBef>
                <a:spcPct val="0"/>
              </a:spcBef>
            </a:pPr>
            <a:r>
              <a:rPr lang="en-US" sz="2700" b="1" dirty="0">
                <a:solidFill>
                  <a:srgbClr val="222221"/>
                </a:solidFill>
                <a:latin typeface="Heading Now 71-78 Bold"/>
                <a:ea typeface="Heading Now 71-78 Bold"/>
                <a:cs typeface="Heading Now 71-78 Bold"/>
                <a:sym typeface="Heading Now 71-78 Bold"/>
              </a:rPr>
              <a:t>GITHUB LINK :- </a:t>
            </a:r>
            <a:r>
              <a:rPr lang="en-US" sz="2700" b="1" dirty="0">
                <a:solidFill>
                  <a:srgbClr val="222221"/>
                </a:solidFill>
                <a:latin typeface="Heading Now 71-78 Bold"/>
                <a:ea typeface="Heading Now 71-78 Bold"/>
                <a:cs typeface="Heading Now 71-78 Bold"/>
                <a:sym typeface="Heading Now 71-78 Bold"/>
                <a:hlinkClick r:id="rId5"/>
              </a:rPr>
              <a:t>https://github.com/Sayan-0z000/Subhadeep_Das_IBM-Project_Customer_Churn_Prediction_For_Telecom</a:t>
            </a:r>
            <a:r>
              <a:rPr lang="en-US" sz="2700" b="1" dirty="0">
                <a:solidFill>
                  <a:srgbClr val="222221"/>
                </a:solidFill>
                <a:latin typeface="Heading Now 71-78 Bold"/>
                <a:ea typeface="Heading Now 71-78 Bold"/>
                <a:cs typeface="Heading Now 71-78 Bold"/>
                <a:sym typeface="Heading Now 71-78 Bold"/>
              </a:rPr>
              <a:t> </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8F0"/>
        </a:solidFill>
        <a:effectLst/>
      </p:bgPr>
    </p:bg>
    <p:spTree>
      <p:nvGrpSpPr>
        <p:cNvPr id="1" name=""/>
        <p:cNvGrpSpPr/>
        <p:nvPr/>
      </p:nvGrpSpPr>
      <p:grpSpPr>
        <a:xfrm>
          <a:off x="0" y="0"/>
          <a:ext cx="0" cy="0"/>
          <a:chOff x="0" y="0"/>
          <a:chExt cx="0" cy="0"/>
        </a:xfrm>
      </p:grpSpPr>
      <p:grpSp>
        <p:nvGrpSpPr>
          <p:cNvPr id="2" name="Group 2"/>
          <p:cNvGrpSpPr/>
          <p:nvPr/>
        </p:nvGrpSpPr>
        <p:grpSpPr>
          <a:xfrm>
            <a:off x="-241561" y="-240418"/>
            <a:ext cx="7813279" cy="10767837"/>
            <a:chOff x="0" y="0"/>
            <a:chExt cx="2057818" cy="2835973"/>
          </a:xfrm>
        </p:grpSpPr>
        <p:sp>
          <p:nvSpPr>
            <p:cNvPr id="3" name="Freeform 3"/>
            <p:cNvSpPr/>
            <p:nvPr/>
          </p:nvSpPr>
          <p:spPr>
            <a:xfrm>
              <a:off x="0" y="0"/>
              <a:ext cx="2057818" cy="2835973"/>
            </a:xfrm>
            <a:custGeom>
              <a:avLst/>
              <a:gdLst/>
              <a:ahLst/>
              <a:cxnLst/>
              <a:rect l="l" t="t" r="r" b="b"/>
              <a:pathLst>
                <a:path w="2057818" h="2835973">
                  <a:moveTo>
                    <a:pt x="0" y="0"/>
                  </a:moveTo>
                  <a:lnTo>
                    <a:pt x="2057818" y="0"/>
                  </a:lnTo>
                  <a:lnTo>
                    <a:pt x="2057818" y="2835973"/>
                  </a:lnTo>
                  <a:lnTo>
                    <a:pt x="0" y="2835973"/>
                  </a:lnTo>
                  <a:close/>
                </a:path>
              </a:pathLst>
            </a:custGeom>
            <a:solidFill>
              <a:srgbClr val="29C978"/>
            </a:solidFill>
            <a:ln w="19050" cap="sq">
              <a:solidFill>
                <a:srgbClr val="222221"/>
              </a:solidFill>
              <a:prstDash val="solid"/>
              <a:miter/>
            </a:ln>
          </p:spPr>
        </p:sp>
        <p:sp>
          <p:nvSpPr>
            <p:cNvPr id="4" name="TextBox 4"/>
            <p:cNvSpPr txBox="1"/>
            <p:nvPr/>
          </p:nvSpPr>
          <p:spPr>
            <a:xfrm>
              <a:off x="0" y="-9525"/>
              <a:ext cx="2057818" cy="2845498"/>
            </a:xfrm>
            <a:prstGeom prst="rect">
              <a:avLst/>
            </a:prstGeom>
          </p:spPr>
          <p:txBody>
            <a:bodyPr lIns="50800" tIns="50800" rIns="50800" bIns="50800" rtlCol="0" anchor="ctr"/>
            <a:lstStyle/>
            <a:p>
              <a:pPr algn="ctr">
                <a:lnSpc>
                  <a:spcPts val="1300"/>
                </a:lnSpc>
              </a:pPr>
              <a:endParaRPr/>
            </a:p>
          </p:txBody>
        </p:sp>
      </p:grpSp>
      <p:sp>
        <p:nvSpPr>
          <p:cNvPr id="5" name="Freeform 5"/>
          <p:cNvSpPr/>
          <p:nvPr/>
        </p:nvSpPr>
        <p:spPr>
          <a:xfrm>
            <a:off x="146787" y="2171700"/>
            <a:ext cx="7290555" cy="5749714"/>
          </a:xfrm>
          <a:custGeom>
            <a:avLst/>
            <a:gdLst/>
            <a:ahLst/>
            <a:cxnLst/>
            <a:rect l="l" t="t" r="r" b="b"/>
            <a:pathLst>
              <a:path w="7290555" h="5749714">
                <a:moveTo>
                  <a:pt x="0" y="0"/>
                </a:moveTo>
                <a:lnTo>
                  <a:pt x="7290554" y="0"/>
                </a:lnTo>
                <a:lnTo>
                  <a:pt x="7290554" y="5749714"/>
                </a:lnTo>
                <a:lnTo>
                  <a:pt x="0" y="5749714"/>
                </a:lnTo>
                <a:lnTo>
                  <a:pt x="0" y="0"/>
                </a:lnTo>
                <a:close/>
              </a:path>
            </a:pathLst>
          </a:custGeom>
          <a:blipFill>
            <a:blip r:embed="rId2"/>
            <a:stretch>
              <a:fillRect/>
            </a:stretch>
          </a:blipFill>
        </p:spPr>
      </p:sp>
      <p:sp>
        <p:nvSpPr>
          <p:cNvPr id="6" name="Freeform 6"/>
          <p:cNvSpPr/>
          <p:nvPr/>
        </p:nvSpPr>
        <p:spPr>
          <a:xfrm>
            <a:off x="7571718" y="0"/>
            <a:ext cx="7379809" cy="5324005"/>
          </a:xfrm>
          <a:custGeom>
            <a:avLst/>
            <a:gdLst/>
            <a:ahLst/>
            <a:cxnLst/>
            <a:rect l="l" t="t" r="r" b="b"/>
            <a:pathLst>
              <a:path w="7379809" h="5324005">
                <a:moveTo>
                  <a:pt x="0" y="0"/>
                </a:moveTo>
                <a:lnTo>
                  <a:pt x="7379809" y="0"/>
                </a:lnTo>
                <a:lnTo>
                  <a:pt x="7379809" y="5324005"/>
                </a:lnTo>
                <a:lnTo>
                  <a:pt x="0" y="5324005"/>
                </a:lnTo>
                <a:lnTo>
                  <a:pt x="0" y="0"/>
                </a:lnTo>
                <a:close/>
              </a:path>
            </a:pathLst>
          </a:custGeom>
          <a:blipFill>
            <a:blip r:embed="rId3"/>
            <a:stretch>
              <a:fillRect/>
            </a:stretch>
          </a:blipFill>
        </p:spPr>
      </p:sp>
      <p:sp>
        <p:nvSpPr>
          <p:cNvPr id="7" name="Freeform 7"/>
          <p:cNvSpPr/>
          <p:nvPr/>
        </p:nvSpPr>
        <p:spPr>
          <a:xfrm>
            <a:off x="11497833" y="5324005"/>
            <a:ext cx="6790167" cy="4962995"/>
          </a:xfrm>
          <a:custGeom>
            <a:avLst/>
            <a:gdLst/>
            <a:ahLst/>
            <a:cxnLst/>
            <a:rect l="l" t="t" r="r" b="b"/>
            <a:pathLst>
              <a:path w="6790167" h="4962995">
                <a:moveTo>
                  <a:pt x="0" y="0"/>
                </a:moveTo>
                <a:lnTo>
                  <a:pt x="6790167" y="0"/>
                </a:lnTo>
                <a:lnTo>
                  <a:pt x="6790167" y="4962995"/>
                </a:lnTo>
                <a:lnTo>
                  <a:pt x="0" y="4962995"/>
                </a:lnTo>
                <a:lnTo>
                  <a:pt x="0" y="0"/>
                </a:lnTo>
                <a:close/>
              </a:path>
            </a:pathLst>
          </a:custGeom>
          <a:blipFill>
            <a:blip r:embed="rId4"/>
            <a:stretch>
              <a:fillRect/>
            </a:stretch>
          </a:blipFill>
        </p:spPr>
      </p:sp>
      <p:sp>
        <p:nvSpPr>
          <p:cNvPr id="8" name="TextBox 8"/>
          <p:cNvSpPr txBox="1"/>
          <p:nvPr/>
        </p:nvSpPr>
        <p:spPr>
          <a:xfrm>
            <a:off x="184887" y="-12700"/>
            <a:ext cx="6960383" cy="1987550"/>
          </a:xfrm>
          <a:prstGeom prst="rect">
            <a:avLst/>
          </a:prstGeom>
        </p:spPr>
        <p:txBody>
          <a:bodyPr lIns="0" tIns="0" rIns="0" bIns="0" rtlCol="0" anchor="t">
            <a:spAutoFit/>
          </a:bodyPr>
          <a:lstStyle/>
          <a:p>
            <a:pPr algn="l">
              <a:lnSpc>
                <a:spcPts val="7150"/>
              </a:lnSpc>
            </a:pPr>
            <a:r>
              <a:rPr lang="en-US" sz="6500" b="1">
                <a:solidFill>
                  <a:srgbClr val="222221"/>
                </a:solidFill>
                <a:latin typeface="Heading Now 71-78 Bold"/>
                <a:ea typeface="Heading Now 71-78 Bold"/>
                <a:cs typeface="Heading Now 71-78 Bold"/>
                <a:sym typeface="Heading Now 71-78 Bold"/>
              </a:rPr>
              <a:t>DEMO SCREENSHOTS</a:t>
            </a:r>
          </a:p>
        </p:txBody>
      </p:sp>
      <p:sp>
        <p:nvSpPr>
          <p:cNvPr id="9" name="TextBox 9"/>
          <p:cNvSpPr txBox="1"/>
          <p:nvPr/>
        </p:nvSpPr>
        <p:spPr>
          <a:xfrm>
            <a:off x="354817" y="8191500"/>
            <a:ext cx="6960383" cy="1923604"/>
          </a:xfrm>
          <a:prstGeom prst="rect">
            <a:avLst/>
          </a:prstGeom>
        </p:spPr>
        <p:txBody>
          <a:bodyPr wrap="square" lIns="0" tIns="0" rIns="0" bIns="0" rtlCol="0" anchor="t">
            <a:spAutoFit/>
          </a:bodyPr>
          <a:lstStyle/>
          <a:p>
            <a:pPr algn="ctr">
              <a:lnSpc>
                <a:spcPts val="2970"/>
              </a:lnSpc>
              <a:spcBef>
                <a:spcPct val="0"/>
              </a:spcBef>
            </a:pPr>
            <a:r>
              <a:rPr lang="en-US" sz="2700" b="1" dirty="0">
                <a:solidFill>
                  <a:srgbClr val="222221"/>
                </a:solidFill>
                <a:latin typeface="Heading Now 71-78 Bold"/>
                <a:ea typeface="Heading Now 71-78 Bold"/>
                <a:cs typeface="Heading Now 71-78 Bold"/>
                <a:sym typeface="Heading Now 71-78 Bold"/>
              </a:rPr>
              <a:t>GITHUB LINK :- </a:t>
            </a:r>
            <a:r>
              <a:rPr lang="en-US" sz="2700" b="1" dirty="0">
                <a:solidFill>
                  <a:srgbClr val="222221"/>
                </a:solidFill>
                <a:latin typeface="Heading Now 71-78 Bold"/>
                <a:ea typeface="Heading Now 71-78 Bold"/>
                <a:cs typeface="Heading Now 71-78 Bold"/>
                <a:sym typeface="Heading Now 71-78 Bold"/>
                <a:hlinkClick r:id="rId5"/>
              </a:rPr>
              <a:t>https://github.com/Sayan-0z000/Subhadeep_Das_IBM-Project_Customer_Churn_Prediction_For_Telecom</a:t>
            </a:r>
            <a:r>
              <a:rPr lang="en-US" sz="2700" b="1" dirty="0">
                <a:solidFill>
                  <a:srgbClr val="222221"/>
                </a:solidFill>
                <a:latin typeface="Heading Now 71-78 Bold"/>
                <a:ea typeface="Heading Now 71-78 Bold"/>
                <a:cs typeface="Heading Now 71-78 Bold"/>
                <a:sym typeface="Heading Now 71-78 Bold"/>
              </a:rPr>
              <a:t> </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8F0"/>
        </a:solidFill>
        <a:effectLst/>
      </p:bgPr>
    </p:bg>
    <p:spTree>
      <p:nvGrpSpPr>
        <p:cNvPr id="1" name=""/>
        <p:cNvGrpSpPr/>
        <p:nvPr/>
      </p:nvGrpSpPr>
      <p:grpSpPr>
        <a:xfrm>
          <a:off x="0" y="0"/>
          <a:ext cx="0" cy="0"/>
          <a:chOff x="0" y="0"/>
          <a:chExt cx="0" cy="0"/>
        </a:xfrm>
      </p:grpSpPr>
      <p:grpSp>
        <p:nvGrpSpPr>
          <p:cNvPr id="2" name="Group 2"/>
          <p:cNvGrpSpPr/>
          <p:nvPr/>
        </p:nvGrpSpPr>
        <p:grpSpPr>
          <a:xfrm>
            <a:off x="-241561" y="-240418"/>
            <a:ext cx="7228302" cy="10767837"/>
            <a:chOff x="0" y="0"/>
            <a:chExt cx="1903750" cy="2835973"/>
          </a:xfrm>
        </p:grpSpPr>
        <p:sp>
          <p:nvSpPr>
            <p:cNvPr id="3" name="Freeform 3"/>
            <p:cNvSpPr/>
            <p:nvPr/>
          </p:nvSpPr>
          <p:spPr>
            <a:xfrm>
              <a:off x="0" y="0"/>
              <a:ext cx="1903750" cy="2835973"/>
            </a:xfrm>
            <a:custGeom>
              <a:avLst/>
              <a:gdLst/>
              <a:ahLst/>
              <a:cxnLst/>
              <a:rect l="l" t="t" r="r" b="b"/>
              <a:pathLst>
                <a:path w="1903750" h="2835973">
                  <a:moveTo>
                    <a:pt x="0" y="0"/>
                  </a:moveTo>
                  <a:lnTo>
                    <a:pt x="1903750" y="0"/>
                  </a:lnTo>
                  <a:lnTo>
                    <a:pt x="1903750" y="2835973"/>
                  </a:lnTo>
                  <a:lnTo>
                    <a:pt x="0" y="2835973"/>
                  </a:lnTo>
                  <a:close/>
                </a:path>
              </a:pathLst>
            </a:custGeom>
            <a:solidFill>
              <a:srgbClr val="29C978"/>
            </a:solidFill>
            <a:ln w="19050" cap="sq">
              <a:solidFill>
                <a:srgbClr val="222221"/>
              </a:solidFill>
              <a:prstDash val="solid"/>
              <a:miter/>
            </a:ln>
          </p:spPr>
        </p:sp>
        <p:sp>
          <p:nvSpPr>
            <p:cNvPr id="4" name="TextBox 4"/>
            <p:cNvSpPr txBox="1"/>
            <p:nvPr/>
          </p:nvSpPr>
          <p:spPr>
            <a:xfrm>
              <a:off x="0" y="-9525"/>
              <a:ext cx="1903750" cy="2845498"/>
            </a:xfrm>
            <a:prstGeom prst="rect">
              <a:avLst/>
            </a:prstGeom>
          </p:spPr>
          <p:txBody>
            <a:bodyPr lIns="50800" tIns="50800" rIns="50800" bIns="50800" rtlCol="0" anchor="ctr"/>
            <a:lstStyle/>
            <a:p>
              <a:pPr algn="ctr">
                <a:lnSpc>
                  <a:spcPts val="1300"/>
                </a:lnSpc>
              </a:pPr>
              <a:endParaRPr/>
            </a:p>
          </p:txBody>
        </p:sp>
      </p:grpSp>
      <p:sp>
        <p:nvSpPr>
          <p:cNvPr id="5" name="Freeform 5"/>
          <p:cNvSpPr/>
          <p:nvPr/>
        </p:nvSpPr>
        <p:spPr>
          <a:xfrm>
            <a:off x="6986741" y="766133"/>
            <a:ext cx="11301259" cy="5029060"/>
          </a:xfrm>
          <a:custGeom>
            <a:avLst/>
            <a:gdLst/>
            <a:ahLst/>
            <a:cxnLst/>
            <a:rect l="l" t="t" r="r" b="b"/>
            <a:pathLst>
              <a:path w="11301259" h="5029060">
                <a:moveTo>
                  <a:pt x="0" y="0"/>
                </a:moveTo>
                <a:lnTo>
                  <a:pt x="11301259" y="0"/>
                </a:lnTo>
                <a:lnTo>
                  <a:pt x="11301259" y="5029060"/>
                </a:lnTo>
                <a:lnTo>
                  <a:pt x="0" y="5029060"/>
                </a:lnTo>
                <a:lnTo>
                  <a:pt x="0" y="0"/>
                </a:lnTo>
                <a:close/>
              </a:path>
            </a:pathLst>
          </a:custGeom>
          <a:blipFill>
            <a:blip r:embed="rId2"/>
            <a:stretch>
              <a:fillRect/>
            </a:stretch>
          </a:blipFill>
        </p:spPr>
      </p:sp>
      <p:sp>
        <p:nvSpPr>
          <p:cNvPr id="6" name="Freeform 6"/>
          <p:cNvSpPr/>
          <p:nvPr/>
        </p:nvSpPr>
        <p:spPr>
          <a:xfrm>
            <a:off x="6986741" y="5795193"/>
            <a:ext cx="11301259" cy="2895948"/>
          </a:xfrm>
          <a:custGeom>
            <a:avLst/>
            <a:gdLst/>
            <a:ahLst/>
            <a:cxnLst/>
            <a:rect l="l" t="t" r="r" b="b"/>
            <a:pathLst>
              <a:path w="11301259" h="2895948">
                <a:moveTo>
                  <a:pt x="0" y="0"/>
                </a:moveTo>
                <a:lnTo>
                  <a:pt x="11301259" y="0"/>
                </a:lnTo>
                <a:lnTo>
                  <a:pt x="11301259" y="2895948"/>
                </a:lnTo>
                <a:lnTo>
                  <a:pt x="0" y="2895948"/>
                </a:lnTo>
                <a:lnTo>
                  <a:pt x="0" y="0"/>
                </a:lnTo>
                <a:close/>
              </a:path>
            </a:pathLst>
          </a:custGeom>
          <a:blipFill>
            <a:blip r:embed="rId3"/>
            <a:stretch>
              <a:fillRect/>
            </a:stretch>
          </a:blipFill>
        </p:spPr>
      </p:sp>
      <p:sp>
        <p:nvSpPr>
          <p:cNvPr id="7" name="Freeform 7"/>
          <p:cNvSpPr/>
          <p:nvPr/>
        </p:nvSpPr>
        <p:spPr>
          <a:xfrm>
            <a:off x="0" y="3951116"/>
            <a:ext cx="6930655" cy="3688154"/>
          </a:xfrm>
          <a:custGeom>
            <a:avLst/>
            <a:gdLst/>
            <a:ahLst/>
            <a:cxnLst/>
            <a:rect l="l" t="t" r="r" b="b"/>
            <a:pathLst>
              <a:path w="6930655" h="3688154">
                <a:moveTo>
                  <a:pt x="0" y="0"/>
                </a:moveTo>
                <a:lnTo>
                  <a:pt x="6930655" y="0"/>
                </a:lnTo>
                <a:lnTo>
                  <a:pt x="6930655" y="3688154"/>
                </a:lnTo>
                <a:lnTo>
                  <a:pt x="0" y="3688154"/>
                </a:lnTo>
                <a:lnTo>
                  <a:pt x="0" y="0"/>
                </a:lnTo>
                <a:close/>
              </a:path>
            </a:pathLst>
          </a:custGeom>
          <a:blipFill>
            <a:blip r:embed="rId4"/>
            <a:stretch>
              <a:fillRect l="-2123" r="-18477"/>
            </a:stretch>
          </a:blipFill>
        </p:spPr>
      </p:sp>
      <p:sp>
        <p:nvSpPr>
          <p:cNvPr id="8" name="TextBox 8"/>
          <p:cNvSpPr txBox="1"/>
          <p:nvPr/>
        </p:nvSpPr>
        <p:spPr>
          <a:xfrm>
            <a:off x="184887" y="71159"/>
            <a:ext cx="6960383" cy="2892425"/>
          </a:xfrm>
          <a:prstGeom prst="rect">
            <a:avLst/>
          </a:prstGeom>
        </p:spPr>
        <p:txBody>
          <a:bodyPr lIns="0" tIns="0" rIns="0" bIns="0" rtlCol="0" anchor="t">
            <a:spAutoFit/>
          </a:bodyPr>
          <a:lstStyle/>
          <a:p>
            <a:pPr algn="l">
              <a:lnSpc>
                <a:spcPts val="7150"/>
              </a:lnSpc>
            </a:pPr>
            <a:r>
              <a:rPr lang="en-US" sz="6500" b="1">
                <a:solidFill>
                  <a:srgbClr val="222221"/>
                </a:solidFill>
                <a:latin typeface="Heading Now 71-78 Bold"/>
                <a:ea typeface="Heading Now 71-78 Bold"/>
                <a:cs typeface="Heading Now 71-78 Bold"/>
                <a:sym typeface="Heading Now 71-78 Bold"/>
              </a:rPr>
              <a:t>DEMO INTERFACE SCREENSHOTS</a:t>
            </a:r>
          </a:p>
        </p:txBody>
      </p:sp>
      <p:sp>
        <p:nvSpPr>
          <p:cNvPr id="9" name="TextBox 9"/>
          <p:cNvSpPr txBox="1"/>
          <p:nvPr/>
        </p:nvSpPr>
        <p:spPr>
          <a:xfrm>
            <a:off x="337287" y="8039100"/>
            <a:ext cx="6139713" cy="1923604"/>
          </a:xfrm>
          <a:prstGeom prst="rect">
            <a:avLst/>
          </a:prstGeom>
        </p:spPr>
        <p:txBody>
          <a:bodyPr wrap="square" lIns="0" tIns="0" rIns="0" bIns="0" rtlCol="0" anchor="t">
            <a:spAutoFit/>
          </a:bodyPr>
          <a:lstStyle/>
          <a:p>
            <a:pPr algn="ctr">
              <a:lnSpc>
                <a:spcPts val="2970"/>
              </a:lnSpc>
              <a:spcBef>
                <a:spcPct val="0"/>
              </a:spcBef>
            </a:pPr>
            <a:r>
              <a:rPr lang="en-US" sz="2700" b="1" dirty="0">
                <a:solidFill>
                  <a:srgbClr val="222221"/>
                </a:solidFill>
                <a:latin typeface="Heading Now 71-78 Bold"/>
                <a:ea typeface="Heading Now 71-78 Bold"/>
                <a:cs typeface="Heading Now 71-78 Bold"/>
                <a:sym typeface="Heading Now 71-78 Bold"/>
              </a:rPr>
              <a:t>GITHUB LINK :- </a:t>
            </a:r>
            <a:r>
              <a:rPr lang="en-US" sz="2700" b="1" dirty="0">
                <a:solidFill>
                  <a:srgbClr val="222221"/>
                </a:solidFill>
                <a:latin typeface="Heading Now 71-78 Bold"/>
                <a:ea typeface="Heading Now 71-78 Bold"/>
                <a:cs typeface="Heading Now 71-78 Bold"/>
                <a:sym typeface="Heading Now 71-78 Bold"/>
                <a:hlinkClick r:id="rId5"/>
              </a:rPr>
              <a:t>https://github.com/Sayan-0z000/Subhadeep_Das_IBM-Project_Customer_Churn_Prediction_For_Telecom</a:t>
            </a:r>
            <a:r>
              <a:rPr lang="en-US" sz="2700" b="1" dirty="0">
                <a:solidFill>
                  <a:srgbClr val="222221"/>
                </a:solidFill>
                <a:latin typeface="Heading Now 71-78 Bold"/>
                <a:ea typeface="Heading Now 71-78 Bold"/>
                <a:cs typeface="Heading Now 71-78 Bold"/>
                <a:sym typeface="Heading Now 71-78 Bold"/>
              </a:rPr>
              <a:t> </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8F0"/>
        </a:solidFill>
        <a:effectLst/>
      </p:bgPr>
    </p:bg>
    <p:spTree>
      <p:nvGrpSpPr>
        <p:cNvPr id="1" name=""/>
        <p:cNvGrpSpPr/>
        <p:nvPr/>
      </p:nvGrpSpPr>
      <p:grpSpPr>
        <a:xfrm>
          <a:off x="0" y="0"/>
          <a:ext cx="0" cy="0"/>
          <a:chOff x="0" y="0"/>
          <a:chExt cx="0" cy="0"/>
        </a:xfrm>
      </p:grpSpPr>
      <p:grpSp>
        <p:nvGrpSpPr>
          <p:cNvPr id="2" name="Group 2"/>
          <p:cNvGrpSpPr/>
          <p:nvPr/>
        </p:nvGrpSpPr>
        <p:grpSpPr>
          <a:xfrm>
            <a:off x="-241561" y="-240418"/>
            <a:ext cx="7228302" cy="10767837"/>
            <a:chOff x="0" y="0"/>
            <a:chExt cx="1903750" cy="2835973"/>
          </a:xfrm>
        </p:grpSpPr>
        <p:sp>
          <p:nvSpPr>
            <p:cNvPr id="3" name="Freeform 3"/>
            <p:cNvSpPr/>
            <p:nvPr/>
          </p:nvSpPr>
          <p:spPr>
            <a:xfrm>
              <a:off x="0" y="0"/>
              <a:ext cx="1903750" cy="2835973"/>
            </a:xfrm>
            <a:custGeom>
              <a:avLst/>
              <a:gdLst/>
              <a:ahLst/>
              <a:cxnLst/>
              <a:rect l="l" t="t" r="r" b="b"/>
              <a:pathLst>
                <a:path w="1903750" h="2835973">
                  <a:moveTo>
                    <a:pt x="0" y="0"/>
                  </a:moveTo>
                  <a:lnTo>
                    <a:pt x="1903750" y="0"/>
                  </a:lnTo>
                  <a:lnTo>
                    <a:pt x="1903750" y="2835973"/>
                  </a:lnTo>
                  <a:lnTo>
                    <a:pt x="0" y="2835973"/>
                  </a:lnTo>
                  <a:close/>
                </a:path>
              </a:pathLst>
            </a:custGeom>
            <a:solidFill>
              <a:srgbClr val="29C978"/>
            </a:solidFill>
            <a:ln w="19050" cap="sq">
              <a:solidFill>
                <a:srgbClr val="222221"/>
              </a:solidFill>
              <a:prstDash val="solid"/>
              <a:miter/>
            </a:ln>
          </p:spPr>
        </p:sp>
        <p:sp>
          <p:nvSpPr>
            <p:cNvPr id="4" name="TextBox 4"/>
            <p:cNvSpPr txBox="1"/>
            <p:nvPr/>
          </p:nvSpPr>
          <p:spPr>
            <a:xfrm>
              <a:off x="0" y="-9525"/>
              <a:ext cx="1903750" cy="2845498"/>
            </a:xfrm>
            <a:prstGeom prst="rect">
              <a:avLst/>
            </a:prstGeom>
          </p:spPr>
          <p:txBody>
            <a:bodyPr lIns="50800" tIns="50800" rIns="50800" bIns="50800" rtlCol="0" anchor="ctr"/>
            <a:lstStyle/>
            <a:p>
              <a:pPr algn="ctr">
                <a:lnSpc>
                  <a:spcPts val="1300"/>
                </a:lnSpc>
              </a:pPr>
              <a:endParaRPr/>
            </a:p>
          </p:txBody>
        </p:sp>
      </p:grpSp>
      <p:sp>
        <p:nvSpPr>
          <p:cNvPr id="5" name="Freeform 5"/>
          <p:cNvSpPr/>
          <p:nvPr/>
        </p:nvSpPr>
        <p:spPr>
          <a:xfrm>
            <a:off x="6986741" y="0"/>
            <a:ext cx="11301259" cy="4774782"/>
          </a:xfrm>
          <a:custGeom>
            <a:avLst/>
            <a:gdLst/>
            <a:ahLst/>
            <a:cxnLst/>
            <a:rect l="l" t="t" r="r" b="b"/>
            <a:pathLst>
              <a:path w="11301259" h="4774782">
                <a:moveTo>
                  <a:pt x="0" y="0"/>
                </a:moveTo>
                <a:lnTo>
                  <a:pt x="11301259" y="0"/>
                </a:lnTo>
                <a:lnTo>
                  <a:pt x="11301259" y="4774782"/>
                </a:lnTo>
                <a:lnTo>
                  <a:pt x="0" y="4774782"/>
                </a:lnTo>
                <a:lnTo>
                  <a:pt x="0" y="0"/>
                </a:lnTo>
                <a:close/>
              </a:path>
            </a:pathLst>
          </a:custGeom>
          <a:blipFill>
            <a:blip r:embed="rId2"/>
            <a:stretch>
              <a:fillRect/>
            </a:stretch>
          </a:blipFill>
        </p:spPr>
      </p:sp>
      <p:sp>
        <p:nvSpPr>
          <p:cNvPr id="6" name="Freeform 6"/>
          <p:cNvSpPr/>
          <p:nvPr/>
        </p:nvSpPr>
        <p:spPr>
          <a:xfrm>
            <a:off x="6986741" y="4774782"/>
            <a:ext cx="11301259" cy="5283339"/>
          </a:xfrm>
          <a:custGeom>
            <a:avLst/>
            <a:gdLst/>
            <a:ahLst/>
            <a:cxnLst/>
            <a:rect l="l" t="t" r="r" b="b"/>
            <a:pathLst>
              <a:path w="11301259" h="5283339">
                <a:moveTo>
                  <a:pt x="0" y="0"/>
                </a:moveTo>
                <a:lnTo>
                  <a:pt x="11301259" y="0"/>
                </a:lnTo>
                <a:lnTo>
                  <a:pt x="11301259" y="5283338"/>
                </a:lnTo>
                <a:lnTo>
                  <a:pt x="0" y="5283338"/>
                </a:lnTo>
                <a:lnTo>
                  <a:pt x="0" y="0"/>
                </a:lnTo>
                <a:close/>
              </a:path>
            </a:pathLst>
          </a:custGeom>
          <a:blipFill>
            <a:blip r:embed="rId3"/>
            <a:stretch>
              <a:fillRect/>
            </a:stretch>
          </a:blipFill>
        </p:spPr>
      </p:sp>
      <p:sp>
        <p:nvSpPr>
          <p:cNvPr id="7" name="Freeform 7"/>
          <p:cNvSpPr/>
          <p:nvPr/>
        </p:nvSpPr>
        <p:spPr>
          <a:xfrm>
            <a:off x="0" y="3467100"/>
            <a:ext cx="6986741" cy="955225"/>
          </a:xfrm>
          <a:custGeom>
            <a:avLst/>
            <a:gdLst/>
            <a:ahLst/>
            <a:cxnLst/>
            <a:rect l="l" t="t" r="r" b="b"/>
            <a:pathLst>
              <a:path w="6986741" h="955225">
                <a:moveTo>
                  <a:pt x="0" y="0"/>
                </a:moveTo>
                <a:lnTo>
                  <a:pt x="6986741" y="0"/>
                </a:lnTo>
                <a:lnTo>
                  <a:pt x="6986741" y="955225"/>
                </a:lnTo>
                <a:lnTo>
                  <a:pt x="0" y="955225"/>
                </a:lnTo>
                <a:lnTo>
                  <a:pt x="0" y="0"/>
                </a:lnTo>
                <a:close/>
              </a:path>
            </a:pathLst>
          </a:custGeom>
          <a:blipFill>
            <a:blip r:embed="rId4"/>
            <a:stretch>
              <a:fillRect l="-4375" t="-56002" r="-9844" b="-52002"/>
            </a:stretch>
          </a:blipFill>
        </p:spPr>
      </p:sp>
      <p:sp>
        <p:nvSpPr>
          <p:cNvPr id="8" name="Freeform 8"/>
          <p:cNvSpPr/>
          <p:nvPr/>
        </p:nvSpPr>
        <p:spPr>
          <a:xfrm>
            <a:off x="0" y="4533900"/>
            <a:ext cx="6960383" cy="3424540"/>
          </a:xfrm>
          <a:custGeom>
            <a:avLst/>
            <a:gdLst/>
            <a:ahLst/>
            <a:cxnLst/>
            <a:rect l="l" t="t" r="r" b="b"/>
            <a:pathLst>
              <a:path w="6960383" h="3424540">
                <a:moveTo>
                  <a:pt x="0" y="0"/>
                </a:moveTo>
                <a:lnTo>
                  <a:pt x="6960383" y="0"/>
                </a:lnTo>
                <a:lnTo>
                  <a:pt x="6960383" y="3424541"/>
                </a:lnTo>
                <a:lnTo>
                  <a:pt x="0" y="3424541"/>
                </a:lnTo>
                <a:lnTo>
                  <a:pt x="0" y="0"/>
                </a:lnTo>
                <a:close/>
              </a:path>
            </a:pathLst>
          </a:custGeom>
          <a:blipFill>
            <a:blip r:embed="rId5"/>
            <a:stretch>
              <a:fillRect l="-722" r="-722"/>
            </a:stretch>
          </a:blipFill>
        </p:spPr>
      </p:sp>
      <p:sp>
        <p:nvSpPr>
          <p:cNvPr id="9" name="TextBox 9"/>
          <p:cNvSpPr txBox="1"/>
          <p:nvPr/>
        </p:nvSpPr>
        <p:spPr>
          <a:xfrm>
            <a:off x="184887" y="71159"/>
            <a:ext cx="6960383" cy="2892425"/>
          </a:xfrm>
          <a:prstGeom prst="rect">
            <a:avLst/>
          </a:prstGeom>
        </p:spPr>
        <p:txBody>
          <a:bodyPr lIns="0" tIns="0" rIns="0" bIns="0" rtlCol="0" anchor="t">
            <a:spAutoFit/>
          </a:bodyPr>
          <a:lstStyle/>
          <a:p>
            <a:pPr algn="l">
              <a:lnSpc>
                <a:spcPts val="7150"/>
              </a:lnSpc>
            </a:pPr>
            <a:r>
              <a:rPr lang="en-US" sz="6500" b="1">
                <a:solidFill>
                  <a:srgbClr val="222221"/>
                </a:solidFill>
                <a:latin typeface="Heading Now 71-78 Bold"/>
                <a:ea typeface="Heading Now 71-78 Bold"/>
                <a:cs typeface="Heading Now 71-78 Bold"/>
                <a:sym typeface="Heading Now 71-78 Bold"/>
              </a:rPr>
              <a:t>DEMO INTERFACE SCREENSHOTS</a:t>
            </a:r>
          </a:p>
        </p:txBody>
      </p:sp>
      <p:sp>
        <p:nvSpPr>
          <p:cNvPr id="10" name="TextBox 10"/>
          <p:cNvSpPr txBox="1"/>
          <p:nvPr/>
        </p:nvSpPr>
        <p:spPr>
          <a:xfrm>
            <a:off x="184886" y="8191500"/>
            <a:ext cx="6643325" cy="1923604"/>
          </a:xfrm>
          <a:prstGeom prst="rect">
            <a:avLst/>
          </a:prstGeom>
        </p:spPr>
        <p:txBody>
          <a:bodyPr wrap="square" lIns="0" tIns="0" rIns="0" bIns="0" rtlCol="0" anchor="t">
            <a:spAutoFit/>
          </a:bodyPr>
          <a:lstStyle/>
          <a:p>
            <a:pPr algn="ctr">
              <a:lnSpc>
                <a:spcPts val="2970"/>
              </a:lnSpc>
              <a:spcBef>
                <a:spcPct val="0"/>
              </a:spcBef>
            </a:pPr>
            <a:r>
              <a:rPr lang="en-US" sz="2700" b="1" dirty="0">
                <a:solidFill>
                  <a:srgbClr val="222221"/>
                </a:solidFill>
                <a:latin typeface="Heading Now 71-78 Bold"/>
                <a:ea typeface="Heading Now 71-78 Bold"/>
                <a:cs typeface="Heading Now 71-78 Bold"/>
                <a:sym typeface="Heading Now 71-78 Bold"/>
              </a:rPr>
              <a:t>GITHUB LINK :- </a:t>
            </a:r>
            <a:r>
              <a:rPr lang="en-US" sz="2700" b="1" dirty="0">
                <a:solidFill>
                  <a:srgbClr val="222221"/>
                </a:solidFill>
                <a:latin typeface="Heading Now 71-78 Bold"/>
                <a:ea typeface="Heading Now 71-78 Bold"/>
                <a:cs typeface="Heading Now 71-78 Bold"/>
                <a:sym typeface="Heading Now 71-78 Bold"/>
                <a:hlinkClick r:id="rId6"/>
              </a:rPr>
              <a:t>https://github.com/Sayan-0z000/Subhadeep_Das_IBM-Project_Customer_Churn_Prediction_For_Telecom</a:t>
            </a:r>
            <a:r>
              <a:rPr lang="en-US" sz="2700" b="1" dirty="0">
                <a:solidFill>
                  <a:srgbClr val="222221"/>
                </a:solidFill>
                <a:latin typeface="Heading Now 71-78 Bold"/>
                <a:ea typeface="Heading Now 71-78 Bold"/>
                <a:cs typeface="Heading Now 71-78 Bold"/>
                <a:sym typeface="Heading Now 71-78 Bold"/>
              </a:rPr>
              <a:t> </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8F0"/>
        </a:solidFill>
        <a:effectLst/>
      </p:bgPr>
    </p:bg>
    <p:spTree>
      <p:nvGrpSpPr>
        <p:cNvPr id="1" name=""/>
        <p:cNvGrpSpPr/>
        <p:nvPr/>
      </p:nvGrpSpPr>
      <p:grpSpPr>
        <a:xfrm>
          <a:off x="0" y="0"/>
          <a:ext cx="0" cy="0"/>
          <a:chOff x="0" y="0"/>
          <a:chExt cx="0" cy="0"/>
        </a:xfrm>
      </p:grpSpPr>
      <p:grpSp>
        <p:nvGrpSpPr>
          <p:cNvPr id="2" name="Group 2"/>
          <p:cNvGrpSpPr/>
          <p:nvPr/>
        </p:nvGrpSpPr>
        <p:grpSpPr>
          <a:xfrm>
            <a:off x="-241561" y="-240418"/>
            <a:ext cx="7228302" cy="10767837"/>
            <a:chOff x="0" y="0"/>
            <a:chExt cx="1903750" cy="2835973"/>
          </a:xfrm>
        </p:grpSpPr>
        <p:sp>
          <p:nvSpPr>
            <p:cNvPr id="3" name="Freeform 3"/>
            <p:cNvSpPr/>
            <p:nvPr/>
          </p:nvSpPr>
          <p:spPr>
            <a:xfrm>
              <a:off x="0" y="0"/>
              <a:ext cx="1903750" cy="2835973"/>
            </a:xfrm>
            <a:custGeom>
              <a:avLst/>
              <a:gdLst/>
              <a:ahLst/>
              <a:cxnLst/>
              <a:rect l="l" t="t" r="r" b="b"/>
              <a:pathLst>
                <a:path w="1903750" h="2835973">
                  <a:moveTo>
                    <a:pt x="0" y="0"/>
                  </a:moveTo>
                  <a:lnTo>
                    <a:pt x="1903750" y="0"/>
                  </a:lnTo>
                  <a:lnTo>
                    <a:pt x="1903750" y="2835973"/>
                  </a:lnTo>
                  <a:lnTo>
                    <a:pt x="0" y="2835973"/>
                  </a:lnTo>
                  <a:close/>
                </a:path>
              </a:pathLst>
            </a:custGeom>
            <a:solidFill>
              <a:srgbClr val="29C978"/>
            </a:solidFill>
            <a:ln w="19050" cap="sq">
              <a:solidFill>
                <a:srgbClr val="222221"/>
              </a:solidFill>
              <a:prstDash val="solid"/>
              <a:miter/>
            </a:ln>
          </p:spPr>
        </p:sp>
        <p:sp>
          <p:nvSpPr>
            <p:cNvPr id="4" name="TextBox 4"/>
            <p:cNvSpPr txBox="1"/>
            <p:nvPr/>
          </p:nvSpPr>
          <p:spPr>
            <a:xfrm>
              <a:off x="0" y="-9525"/>
              <a:ext cx="1903750" cy="2845498"/>
            </a:xfrm>
            <a:prstGeom prst="rect">
              <a:avLst/>
            </a:prstGeom>
          </p:spPr>
          <p:txBody>
            <a:bodyPr lIns="50800" tIns="50800" rIns="50800" bIns="50800" rtlCol="0" anchor="ctr"/>
            <a:lstStyle/>
            <a:p>
              <a:pPr algn="ctr">
                <a:lnSpc>
                  <a:spcPts val="1300"/>
                </a:lnSpc>
              </a:pPr>
              <a:endParaRPr/>
            </a:p>
          </p:txBody>
        </p:sp>
      </p:grpSp>
      <p:sp>
        <p:nvSpPr>
          <p:cNvPr id="5" name="Freeform 5"/>
          <p:cNvSpPr/>
          <p:nvPr/>
        </p:nvSpPr>
        <p:spPr>
          <a:xfrm>
            <a:off x="6986741" y="0"/>
            <a:ext cx="11301259" cy="5424604"/>
          </a:xfrm>
          <a:custGeom>
            <a:avLst/>
            <a:gdLst/>
            <a:ahLst/>
            <a:cxnLst/>
            <a:rect l="l" t="t" r="r" b="b"/>
            <a:pathLst>
              <a:path w="11301259" h="5424604">
                <a:moveTo>
                  <a:pt x="0" y="0"/>
                </a:moveTo>
                <a:lnTo>
                  <a:pt x="11301259" y="0"/>
                </a:lnTo>
                <a:lnTo>
                  <a:pt x="11301259" y="5424604"/>
                </a:lnTo>
                <a:lnTo>
                  <a:pt x="0" y="5424604"/>
                </a:lnTo>
                <a:lnTo>
                  <a:pt x="0" y="0"/>
                </a:lnTo>
                <a:close/>
              </a:path>
            </a:pathLst>
          </a:custGeom>
          <a:blipFill>
            <a:blip r:embed="rId2"/>
            <a:stretch>
              <a:fillRect/>
            </a:stretch>
          </a:blipFill>
        </p:spPr>
      </p:sp>
      <p:sp>
        <p:nvSpPr>
          <p:cNvPr id="6" name="Freeform 6"/>
          <p:cNvSpPr/>
          <p:nvPr/>
        </p:nvSpPr>
        <p:spPr>
          <a:xfrm>
            <a:off x="7618163" y="5510329"/>
            <a:ext cx="9641137" cy="4663900"/>
          </a:xfrm>
          <a:custGeom>
            <a:avLst/>
            <a:gdLst/>
            <a:ahLst/>
            <a:cxnLst/>
            <a:rect l="l" t="t" r="r" b="b"/>
            <a:pathLst>
              <a:path w="9641137" h="4663900">
                <a:moveTo>
                  <a:pt x="0" y="0"/>
                </a:moveTo>
                <a:lnTo>
                  <a:pt x="9641137" y="0"/>
                </a:lnTo>
                <a:lnTo>
                  <a:pt x="9641137" y="4663900"/>
                </a:lnTo>
                <a:lnTo>
                  <a:pt x="0" y="4663900"/>
                </a:lnTo>
                <a:lnTo>
                  <a:pt x="0" y="0"/>
                </a:lnTo>
                <a:close/>
              </a:path>
            </a:pathLst>
          </a:custGeom>
          <a:blipFill>
            <a:blip r:embed="rId3"/>
            <a:stretch>
              <a:fillRect/>
            </a:stretch>
          </a:blipFill>
        </p:spPr>
      </p:sp>
      <p:sp>
        <p:nvSpPr>
          <p:cNvPr id="7" name="Freeform 7"/>
          <p:cNvSpPr/>
          <p:nvPr/>
        </p:nvSpPr>
        <p:spPr>
          <a:xfrm>
            <a:off x="0" y="3199591"/>
            <a:ext cx="6986741" cy="3369903"/>
          </a:xfrm>
          <a:custGeom>
            <a:avLst/>
            <a:gdLst/>
            <a:ahLst/>
            <a:cxnLst/>
            <a:rect l="l" t="t" r="r" b="b"/>
            <a:pathLst>
              <a:path w="6986741" h="3369903">
                <a:moveTo>
                  <a:pt x="0" y="0"/>
                </a:moveTo>
                <a:lnTo>
                  <a:pt x="6986741" y="0"/>
                </a:lnTo>
                <a:lnTo>
                  <a:pt x="6986741" y="3369903"/>
                </a:lnTo>
                <a:lnTo>
                  <a:pt x="0" y="3369903"/>
                </a:lnTo>
                <a:lnTo>
                  <a:pt x="0" y="0"/>
                </a:lnTo>
                <a:close/>
              </a:path>
            </a:pathLst>
          </a:custGeom>
          <a:blipFill>
            <a:blip r:embed="rId4"/>
            <a:stretch>
              <a:fillRect l="-1542"/>
            </a:stretch>
          </a:blipFill>
        </p:spPr>
      </p:sp>
      <p:sp>
        <p:nvSpPr>
          <p:cNvPr id="8" name="Freeform 8"/>
          <p:cNvSpPr/>
          <p:nvPr/>
        </p:nvSpPr>
        <p:spPr>
          <a:xfrm>
            <a:off x="0" y="6569494"/>
            <a:ext cx="6986741" cy="3378771"/>
          </a:xfrm>
          <a:custGeom>
            <a:avLst/>
            <a:gdLst/>
            <a:ahLst/>
            <a:cxnLst/>
            <a:rect l="l" t="t" r="r" b="b"/>
            <a:pathLst>
              <a:path w="6986741" h="3378771">
                <a:moveTo>
                  <a:pt x="0" y="0"/>
                </a:moveTo>
                <a:lnTo>
                  <a:pt x="6986741" y="0"/>
                </a:lnTo>
                <a:lnTo>
                  <a:pt x="6986741" y="3378771"/>
                </a:lnTo>
                <a:lnTo>
                  <a:pt x="0" y="3378771"/>
                </a:lnTo>
                <a:lnTo>
                  <a:pt x="0" y="0"/>
                </a:lnTo>
                <a:close/>
              </a:path>
            </a:pathLst>
          </a:custGeom>
          <a:blipFill>
            <a:blip r:embed="rId5"/>
            <a:stretch>
              <a:fillRect l="-1542"/>
            </a:stretch>
          </a:blipFill>
        </p:spPr>
      </p:sp>
      <p:sp>
        <p:nvSpPr>
          <p:cNvPr id="9" name="TextBox 9"/>
          <p:cNvSpPr txBox="1"/>
          <p:nvPr/>
        </p:nvSpPr>
        <p:spPr>
          <a:xfrm>
            <a:off x="184887" y="71159"/>
            <a:ext cx="6960383" cy="2892425"/>
          </a:xfrm>
          <a:prstGeom prst="rect">
            <a:avLst/>
          </a:prstGeom>
        </p:spPr>
        <p:txBody>
          <a:bodyPr lIns="0" tIns="0" rIns="0" bIns="0" rtlCol="0" anchor="t">
            <a:spAutoFit/>
          </a:bodyPr>
          <a:lstStyle/>
          <a:p>
            <a:pPr algn="l">
              <a:lnSpc>
                <a:spcPts val="7150"/>
              </a:lnSpc>
            </a:pPr>
            <a:r>
              <a:rPr lang="en-US" sz="6500" b="1">
                <a:solidFill>
                  <a:srgbClr val="222221"/>
                </a:solidFill>
                <a:latin typeface="Heading Now 71-78 Bold"/>
                <a:ea typeface="Heading Now 71-78 Bold"/>
                <a:cs typeface="Heading Now 71-78 Bold"/>
                <a:sym typeface="Heading Now 71-78 Bold"/>
              </a:rPr>
              <a:t>DEMO INTERFACE SCREENSHOTS</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8F0"/>
        </a:solidFill>
        <a:effectLst/>
      </p:bgPr>
    </p:bg>
    <p:spTree>
      <p:nvGrpSpPr>
        <p:cNvPr id="1" name=""/>
        <p:cNvGrpSpPr/>
        <p:nvPr/>
      </p:nvGrpSpPr>
      <p:grpSpPr>
        <a:xfrm>
          <a:off x="0" y="0"/>
          <a:ext cx="0" cy="0"/>
          <a:chOff x="0" y="0"/>
          <a:chExt cx="0" cy="0"/>
        </a:xfrm>
      </p:grpSpPr>
      <p:grpSp>
        <p:nvGrpSpPr>
          <p:cNvPr id="2" name="Group 2"/>
          <p:cNvGrpSpPr/>
          <p:nvPr/>
        </p:nvGrpSpPr>
        <p:grpSpPr>
          <a:xfrm>
            <a:off x="-413621" y="-536844"/>
            <a:ext cx="19115242" cy="2060678"/>
            <a:chOff x="0" y="0"/>
            <a:chExt cx="5034467" cy="542730"/>
          </a:xfrm>
        </p:grpSpPr>
        <p:sp>
          <p:nvSpPr>
            <p:cNvPr id="3" name="Freeform 3"/>
            <p:cNvSpPr/>
            <p:nvPr/>
          </p:nvSpPr>
          <p:spPr>
            <a:xfrm>
              <a:off x="0" y="0"/>
              <a:ext cx="5034467" cy="542730"/>
            </a:xfrm>
            <a:custGeom>
              <a:avLst/>
              <a:gdLst/>
              <a:ahLst/>
              <a:cxnLst/>
              <a:rect l="l" t="t" r="r" b="b"/>
              <a:pathLst>
                <a:path w="5034467" h="542730">
                  <a:moveTo>
                    <a:pt x="0" y="0"/>
                  </a:moveTo>
                  <a:lnTo>
                    <a:pt x="5034467" y="0"/>
                  </a:lnTo>
                  <a:lnTo>
                    <a:pt x="5034467" y="542730"/>
                  </a:lnTo>
                  <a:lnTo>
                    <a:pt x="0" y="542730"/>
                  </a:lnTo>
                  <a:close/>
                </a:path>
              </a:pathLst>
            </a:custGeom>
            <a:solidFill>
              <a:srgbClr val="29C978"/>
            </a:solidFill>
            <a:ln w="19050" cap="sq">
              <a:solidFill>
                <a:srgbClr val="222221"/>
              </a:solidFill>
              <a:prstDash val="solid"/>
              <a:miter/>
            </a:ln>
          </p:spPr>
        </p:sp>
        <p:sp>
          <p:nvSpPr>
            <p:cNvPr id="4" name="TextBox 4"/>
            <p:cNvSpPr txBox="1"/>
            <p:nvPr/>
          </p:nvSpPr>
          <p:spPr>
            <a:xfrm>
              <a:off x="0" y="-9525"/>
              <a:ext cx="5034467" cy="552255"/>
            </a:xfrm>
            <a:prstGeom prst="rect">
              <a:avLst/>
            </a:prstGeom>
          </p:spPr>
          <p:txBody>
            <a:bodyPr lIns="50800" tIns="50800" rIns="50800" bIns="50800" rtlCol="0" anchor="ctr"/>
            <a:lstStyle/>
            <a:p>
              <a:pPr algn="ctr">
                <a:lnSpc>
                  <a:spcPts val="1300"/>
                </a:lnSpc>
              </a:pPr>
              <a:endParaRPr/>
            </a:p>
          </p:txBody>
        </p:sp>
      </p:grpSp>
      <p:sp>
        <p:nvSpPr>
          <p:cNvPr id="5" name="TextBox 5"/>
          <p:cNvSpPr txBox="1"/>
          <p:nvPr/>
        </p:nvSpPr>
        <p:spPr>
          <a:xfrm>
            <a:off x="306772" y="233623"/>
            <a:ext cx="16540581" cy="1082675"/>
          </a:xfrm>
          <a:prstGeom prst="rect">
            <a:avLst/>
          </a:prstGeom>
        </p:spPr>
        <p:txBody>
          <a:bodyPr lIns="0" tIns="0" rIns="0" bIns="0" rtlCol="0" anchor="t">
            <a:spAutoFit/>
          </a:bodyPr>
          <a:lstStyle/>
          <a:p>
            <a:pPr algn="l">
              <a:lnSpc>
                <a:spcPts val="7150"/>
              </a:lnSpc>
            </a:pPr>
            <a:r>
              <a:rPr lang="en-US" sz="6500" b="1">
                <a:solidFill>
                  <a:srgbClr val="222221"/>
                </a:solidFill>
                <a:latin typeface="Heading Now 71-78 Bold"/>
                <a:ea typeface="Heading Now 71-78 Bold"/>
                <a:cs typeface="Heading Now 71-78 Bold"/>
                <a:sym typeface="Heading Now 71-78 Bold"/>
              </a:rPr>
              <a:t>DEMO INTERFACE VIDEO</a:t>
            </a:r>
          </a:p>
        </p:txBody>
      </p:sp>
      <p:sp>
        <p:nvSpPr>
          <p:cNvPr id="6" name="TextBox 6"/>
          <p:cNvSpPr txBox="1"/>
          <p:nvPr/>
        </p:nvSpPr>
        <p:spPr>
          <a:xfrm>
            <a:off x="152400" y="9327059"/>
            <a:ext cx="17907000" cy="769441"/>
          </a:xfrm>
          <a:prstGeom prst="rect">
            <a:avLst/>
          </a:prstGeom>
        </p:spPr>
        <p:txBody>
          <a:bodyPr wrap="square" lIns="0" tIns="0" rIns="0" bIns="0" rtlCol="0" anchor="t">
            <a:spAutoFit/>
          </a:bodyPr>
          <a:lstStyle/>
          <a:p>
            <a:pPr algn="ctr">
              <a:lnSpc>
                <a:spcPts val="2970"/>
              </a:lnSpc>
              <a:spcBef>
                <a:spcPct val="0"/>
              </a:spcBef>
            </a:pPr>
            <a:r>
              <a:rPr lang="en-US" sz="2700" b="1" dirty="0">
                <a:solidFill>
                  <a:srgbClr val="222221"/>
                </a:solidFill>
                <a:latin typeface="Heading Now 71-78 Bold"/>
                <a:ea typeface="Heading Now 71-78 Bold"/>
                <a:cs typeface="Heading Now 71-78 Bold"/>
                <a:sym typeface="Heading Now 71-78 Bold"/>
              </a:rPr>
              <a:t>GITHUB LINK :- </a:t>
            </a:r>
            <a:r>
              <a:rPr lang="en-US" sz="2700" b="1" dirty="0">
                <a:solidFill>
                  <a:srgbClr val="222221"/>
                </a:solidFill>
                <a:latin typeface="Heading Now 71-78 Bold"/>
                <a:ea typeface="Heading Now 71-78 Bold"/>
                <a:cs typeface="Heading Now 71-78 Bold"/>
                <a:sym typeface="Heading Now 71-78 Bold"/>
                <a:hlinkClick r:id="rId4"/>
              </a:rPr>
              <a:t>https://github.com/Sayan-0z000/Subhadeep_Das_IBM-Project_Customer_Churn_Prediction_For_Telecom</a:t>
            </a:r>
            <a:r>
              <a:rPr lang="en-US" sz="2700" b="1" dirty="0">
                <a:solidFill>
                  <a:srgbClr val="222221"/>
                </a:solidFill>
                <a:latin typeface="Heading Now 71-78 Bold"/>
                <a:ea typeface="Heading Now 71-78 Bold"/>
                <a:cs typeface="Heading Now 71-78 Bold"/>
                <a:sym typeface="Heading Now 71-78 Bold"/>
              </a:rPr>
              <a:t> </a:t>
            </a:r>
          </a:p>
        </p:txBody>
      </p:sp>
      <p:pic>
        <p:nvPicPr>
          <p:cNvPr id="7" name="WhatsApp Video 2025-11-14 at 21.29.06_40d1cb10">
            <a:hlinkClick r:id="" action="ppaction://media"/>
            <a:extLst>
              <a:ext uri="{FF2B5EF4-FFF2-40B4-BE49-F238E27FC236}">
                <a16:creationId xmlns:a16="http://schemas.microsoft.com/office/drawing/2014/main" id="{8482DF3A-F6DE-8AE0-659B-366A124083B5}"/>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133600" y="1515231"/>
            <a:ext cx="14302788" cy="759066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690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8F0"/>
        </a:solidFill>
        <a:effectLst/>
      </p:bgPr>
    </p:bg>
    <p:spTree>
      <p:nvGrpSpPr>
        <p:cNvPr id="1" name=""/>
        <p:cNvGrpSpPr/>
        <p:nvPr/>
      </p:nvGrpSpPr>
      <p:grpSpPr>
        <a:xfrm>
          <a:off x="0" y="0"/>
          <a:ext cx="0" cy="0"/>
          <a:chOff x="0" y="0"/>
          <a:chExt cx="0" cy="0"/>
        </a:xfrm>
      </p:grpSpPr>
      <p:grpSp>
        <p:nvGrpSpPr>
          <p:cNvPr id="2" name="Group 2"/>
          <p:cNvGrpSpPr/>
          <p:nvPr/>
        </p:nvGrpSpPr>
        <p:grpSpPr>
          <a:xfrm>
            <a:off x="1028700" y="4416208"/>
            <a:ext cx="3909277" cy="1166851"/>
            <a:chOff x="0" y="0"/>
            <a:chExt cx="1029604" cy="307319"/>
          </a:xfrm>
        </p:grpSpPr>
        <p:sp>
          <p:nvSpPr>
            <p:cNvPr id="3" name="Freeform 3"/>
            <p:cNvSpPr/>
            <p:nvPr/>
          </p:nvSpPr>
          <p:spPr>
            <a:xfrm>
              <a:off x="0" y="0"/>
              <a:ext cx="1029604" cy="307319"/>
            </a:xfrm>
            <a:custGeom>
              <a:avLst/>
              <a:gdLst/>
              <a:ahLst/>
              <a:cxnLst/>
              <a:rect l="l" t="t" r="r" b="b"/>
              <a:pathLst>
                <a:path w="1029604" h="307319">
                  <a:moveTo>
                    <a:pt x="153659" y="0"/>
                  </a:moveTo>
                  <a:lnTo>
                    <a:pt x="875944" y="0"/>
                  </a:lnTo>
                  <a:cubicBezTo>
                    <a:pt x="916698" y="0"/>
                    <a:pt x="955781" y="16189"/>
                    <a:pt x="984598" y="45006"/>
                  </a:cubicBezTo>
                  <a:cubicBezTo>
                    <a:pt x="1013415" y="73823"/>
                    <a:pt x="1029604" y="112906"/>
                    <a:pt x="1029604" y="153659"/>
                  </a:cubicBezTo>
                  <a:lnTo>
                    <a:pt x="1029604" y="153659"/>
                  </a:lnTo>
                  <a:cubicBezTo>
                    <a:pt x="1029604" y="194412"/>
                    <a:pt x="1013415" y="233496"/>
                    <a:pt x="984598" y="262313"/>
                  </a:cubicBezTo>
                  <a:cubicBezTo>
                    <a:pt x="955781" y="291130"/>
                    <a:pt x="916698" y="307319"/>
                    <a:pt x="875944" y="307319"/>
                  </a:cubicBezTo>
                  <a:lnTo>
                    <a:pt x="153659" y="307319"/>
                  </a:lnTo>
                  <a:cubicBezTo>
                    <a:pt x="112906" y="307319"/>
                    <a:pt x="73823" y="291130"/>
                    <a:pt x="45006" y="262313"/>
                  </a:cubicBezTo>
                  <a:cubicBezTo>
                    <a:pt x="16189" y="233496"/>
                    <a:pt x="0" y="194412"/>
                    <a:pt x="0" y="153659"/>
                  </a:cubicBezTo>
                  <a:lnTo>
                    <a:pt x="0" y="153659"/>
                  </a:lnTo>
                  <a:cubicBezTo>
                    <a:pt x="0" y="112906"/>
                    <a:pt x="16189" y="73823"/>
                    <a:pt x="45006" y="45006"/>
                  </a:cubicBezTo>
                  <a:cubicBezTo>
                    <a:pt x="73823" y="16189"/>
                    <a:pt x="112906" y="0"/>
                    <a:pt x="153659" y="0"/>
                  </a:cubicBezTo>
                  <a:close/>
                </a:path>
              </a:pathLst>
            </a:custGeom>
            <a:solidFill>
              <a:srgbClr val="AAF386"/>
            </a:solidFill>
            <a:ln w="19050" cap="rnd">
              <a:solidFill>
                <a:srgbClr val="222221"/>
              </a:solidFill>
              <a:prstDash val="solid"/>
              <a:round/>
            </a:ln>
          </p:spPr>
        </p:sp>
        <p:sp>
          <p:nvSpPr>
            <p:cNvPr id="4" name="TextBox 4"/>
            <p:cNvSpPr txBox="1"/>
            <p:nvPr/>
          </p:nvSpPr>
          <p:spPr>
            <a:xfrm>
              <a:off x="0" y="-19050"/>
              <a:ext cx="1029604" cy="326369"/>
            </a:xfrm>
            <a:prstGeom prst="rect">
              <a:avLst/>
            </a:prstGeom>
          </p:spPr>
          <p:txBody>
            <a:bodyPr lIns="254000" tIns="254000" rIns="254000" bIns="254000" rtlCol="0" anchor="ctr"/>
            <a:lstStyle/>
            <a:p>
              <a:pPr algn="ctr">
                <a:lnSpc>
                  <a:spcPts val="2200"/>
                </a:lnSpc>
              </a:pPr>
              <a:r>
                <a:rPr lang="en-US" sz="2200">
                  <a:solidFill>
                    <a:srgbClr val="222221"/>
                  </a:solidFill>
                  <a:latin typeface="Heading Now 71-78"/>
                  <a:ea typeface="Heading Now 71-78"/>
                  <a:cs typeface="Heading Now 71-78"/>
                  <a:sym typeface="Heading Now 71-78"/>
                </a:rPr>
                <a:t>CUSTOMER SERVICE CALLS</a:t>
              </a:r>
            </a:p>
          </p:txBody>
        </p:sp>
      </p:grpSp>
      <p:grpSp>
        <p:nvGrpSpPr>
          <p:cNvPr id="5" name="Group 5"/>
          <p:cNvGrpSpPr/>
          <p:nvPr/>
        </p:nvGrpSpPr>
        <p:grpSpPr>
          <a:xfrm>
            <a:off x="1028700" y="3112806"/>
            <a:ext cx="3909277" cy="1089660"/>
            <a:chOff x="0" y="0"/>
            <a:chExt cx="1029604" cy="286989"/>
          </a:xfrm>
        </p:grpSpPr>
        <p:sp>
          <p:nvSpPr>
            <p:cNvPr id="6" name="Freeform 6"/>
            <p:cNvSpPr/>
            <p:nvPr/>
          </p:nvSpPr>
          <p:spPr>
            <a:xfrm>
              <a:off x="0" y="0"/>
              <a:ext cx="1029604" cy="286989"/>
            </a:xfrm>
            <a:custGeom>
              <a:avLst/>
              <a:gdLst/>
              <a:ahLst/>
              <a:cxnLst/>
              <a:rect l="l" t="t" r="r" b="b"/>
              <a:pathLst>
                <a:path w="1029604" h="286989">
                  <a:moveTo>
                    <a:pt x="143494" y="0"/>
                  </a:moveTo>
                  <a:lnTo>
                    <a:pt x="886110" y="0"/>
                  </a:lnTo>
                  <a:cubicBezTo>
                    <a:pt x="924167" y="0"/>
                    <a:pt x="960665" y="15118"/>
                    <a:pt x="987575" y="42029"/>
                  </a:cubicBezTo>
                  <a:cubicBezTo>
                    <a:pt x="1014486" y="68939"/>
                    <a:pt x="1029604" y="105437"/>
                    <a:pt x="1029604" y="143494"/>
                  </a:cubicBezTo>
                  <a:lnTo>
                    <a:pt x="1029604" y="143494"/>
                  </a:lnTo>
                  <a:cubicBezTo>
                    <a:pt x="1029604" y="222744"/>
                    <a:pt x="965359" y="286989"/>
                    <a:pt x="886110" y="286989"/>
                  </a:cubicBezTo>
                  <a:lnTo>
                    <a:pt x="143494" y="286989"/>
                  </a:lnTo>
                  <a:cubicBezTo>
                    <a:pt x="105437" y="286989"/>
                    <a:pt x="68939" y="271871"/>
                    <a:pt x="42029" y="244960"/>
                  </a:cubicBezTo>
                  <a:cubicBezTo>
                    <a:pt x="15118" y="218050"/>
                    <a:pt x="0" y="181551"/>
                    <a:pt x="0" y="143494"/>
                  </a:cubicBezTo>
                  <a:lnTo>
                    <a:pt x="0" y="143494"/>
                  </a:lnTo>
                  <a:cubicBezTo>
                    <a:pt x="0" y="105437"/>
                    <a:pt x="15118" y="68939"/>
                    <a:pt x="42029" y="42029"/>
                  </a:cubicBezTo>
                  <a:cubicBezTo>
                    <a:pt x="68939" y="15118"/>
                    <a:pt x="105437" y="0"/>
                    <a:pt x="143494" y="0"/>
                  </a:cubicBezTo>
                  <a:close/>
                </a:path>
              </a:pathLst>
            </a:custGeom>
            <a:solidFill>
              <a:srgbClr val="E5FFB8"/>
            </a:solidFill>
            <a:ln w="19050" cap="rnd">
              <a:solidFill>
                <a:srgbClr val="222221"/>
              </a:solidFill>
              <a:prstDash val="solid"/>
              <a:round/>
            </a:ln>
          </p:spPr>
        </p:sp>
        <p:sp>
          <p:nvSpPr>
            <p:cNvPr id="7" name="TextBox 7"/>
            <p:cNvSpPr txBox="1"/>
            <p:nvPr/>
          </p:nvSpPr>
          <p:spPr>
            <a:xfrm>
              <a:off x="0" y="-19050"/>
              <a:ext cx="1029604" cy="306039"/>
            </a:xfrm>
            <a:prstGeom prst="rect">
              <a:avLst/>
            </a:prstGeom>
          </p:spPr>
          <p:txBody>
            <a:bodyPr lIns="254000" tIns="254000" rIns="254000" bIns="254000" rtlCol="0" anchor="ctr"/>
            <a:lstStyle/>
            <a:p>
              <a:pPr algn="ctr">
                <a:lnSpc>
                  <a:spcPts val="2200"/>
                </a:lnSpc>
              </a:pPr>
              <a:r>
                <a:rPr lang="en-US" sz="2200">
                  <a:solidFill>
                    <a:srgbClr val="222221"/>
                  </a:solidFill>
                  <a:latin typeface="Heading Now 71-78"/>
                  <a:ea typeface="Heading Now 71-78"/>
                  <a:cs typeface="Heading Now 71-78"/>
                  <a:sym typeface="Heading Now 71-78"/>
                </a:rPr>
                <a:t>MONTHLY CHARGES</a:t>
              </a:r>
            </a:p>
          </p:txBody>
        </p:sp>
      </p:grpSp>
      <p:grpSp>
        <p:nvGrpSpPr>
          <p:cNvPr id="8" name="Group 8"/>
          <p:cNvGrpSpPr/>
          <p:nvPr/>
        </p:nvGrpSpPr>
        <p:grpSpPr>
          <a:xfrm>
            <a:off x="1038225" y="5792609"/>
            <a:ext cx="3909277" cy="1089660"/>
            <a:chOff x="0" y="0"/>
            <a:chExt cx="1029604" cy="286989"/>
          </a:xfrm>
        </p:grpSpPr>
        <p:sp>
          <p:nvSpPr>
            <p:cNvPr id="9" name="Freeform 9"/>
            <p:cNvSpPr/>
            <p:nvPr/>
          </p:nvSpPr>
          <p:spPr>
            <a:xfrm>
              <a:off x="0" y="0"/>
              <a:ext cx="1029604" cy="286989"/>
            </a:xfrm>
            <a:custGeom>
              <a:avLst/>
              <a:gdLst/>
              <a:ahLst/>
              <a:cxnLst/>
              <a:rect l="l" t="t" r="r" b="b"/>
              <a:pathLst>
                <a:path w="1029604" h="286989">
                  <a:moveTo>
                    <a:pt x="143494" y="0"/>
                  </a:moveTo>
                  <a:lnTo>
                    <a:pt x="886110" y="0"/>
                  </a:lnTo>
                  <a:cubicBezTo>
                    <a:pt x="924167" y="0"/>
                    <a:pt x="960665" y="15118"/>
                    <a:pt x="987575" y="42029"/>
                  </a:cubicBezTo>
                  <a:cubicBezTo>
                    <a:pt x="1014486" y="68939"/>
                    <a:pt x="1029604" y="105437"/>
                    <a:pt x="1029604" y="143494"/>
                  </a:cubicBezTo>
                  <a:lnTo>
                    <a:pt x="1029604" y="143494"/>
                  </a:lnTo>
                  <a:cubicBezTo>
                    <a:pt x="1029604" y="222744"/>
                    <a:pt x="965359" y="286989"/>
                    <a:pt x="886110" y="286989"/>
                  </a:cubicBezTo>
                  <a:lnTo>
                    <a:pt x="143494" y="286989"/>
                  </a:lnTo>
                  <a:cubicBezTo>
                    <a:pt x="105437" y="286989"/>
                    <a:pt x="68939" y="271871"/>
                    <a:pt x="42029" y="244960"/>
                  </a:cubicBezTo>
                  <a:cubicBezTo>
                    <a:pt x="15118" y="218050"/>
                    <a:pt x="0" y="181551"/>
                    <a:pt x="0" y="143494"/>
                  </a:cubicBezTo>
                  <a:lnTo>
                    <a:pt x="0" y="143494"/>
                  </a:lnTo>
                  <a:cubicBezTo>
                    <a:pt x="0" y="105437"/>
                    <a:pt x="15118" y="68939"/>
                    <a:pt x="42029" y="42029"/>
                  </a:cubicBezTo>
                  <a:cubicBezTo>
                    <a:pt x="68939" y="15118"/>
                    <a:pt x="105437" y="0"/>
                    <a:pt x="143494" y="0"/>
                  </a:cubicBezTo>
                  <a:close/>
                </a:path>
              </a:pathLst>
            </a:custGeom>
            <a:solidFill>
              <a:srgbClr val="E5FFB8"/>
            </a:solidFill>
            <a:ln w="19050" cap="rnd">
              <a:solidFill>
                <a:srgbClr val="222221"/>
              </a:solidFill>
              <a:prstDash val="solid"/>
              <a:round/>
            </a:ln>
          </p:spPr>
        </p:sp>
        <p:sp>
          <p:nvSpPr>
            <p:cNvPr id="10" name="TextBox 10"/>
            <p:cNvSpPr txBox="1"/>
            <p:nvPr/>
          </p:nvSpPr>
          <p:spPr>
            <a:xfrm>
              <a:off x="0" y="-19050"/>
              <a:ext cx="1029604" cy="306039"/>
            </a:xfrm>
            <a:prstGeom prst="rect">
              <a:avLst/>
            </a:prstGeom>
          </p:spPr>
          <p:txBody>
            <a:bodyPr lIns="254000" tIns="254000" rIns="254000" bIns="254000" rtlCol="0" anchor="ctr"/>
            <a:lstStyle/>
            <a:p>
              <a:pPr algn="ctr">
                <a:lnSpc>
                  <a:spcPts val="2200"/>
                </a:lnSpc>
              </a:pPr>
              <a:r>
                <a:rPr lang="en-US" sz="2200">
                  <a:solidFill>
                    <a:srgbClr val="222221"/>
                  </a:solidFill>
                  <a:latin typeface="Heading Now 71-78"/>
                  <a:ea typeface="Heading Now 71-78"/>
                  <a:cs typeface="Heading Now 71-78"/>
                  <a:sym typeface="Heading Now 71-78"/>
                </a:rPr>
                <a:t>CONTRACT TYPE</a:t>
              </a:r>
            </a:p>
          </p:txBody>
        </p:sp>
      </p:grpSp>
      <p:grpSp>
        <p:nvGrpSpPr>
          <p:cNvPr id="11" name="Group 11"/>
          <p:cNvGrpSpPr/>
          <p:nvPr/>
        </p:nvGrpSpPr>
        <p:grpSpPr>
          <a:xfrm>
            <a:off x="5668699" y="3112806"/>
            <a:ext cx="3909277" cy="1089660"/>
            <a:chOff x="0" y="0"/>
            <a:chExt cx="1029604" cy="286989"/>
          </a:xfrm>
        </p:grpSpPr>
        <p:sp>
          <p:nvSpPr>
            <p:cNvPr id="12" name="Freeform 12"/>
            <p:cNvSpPr/>
            <p:nvPr/>
          </p:nvSpPr>
          <p:spPr>
            <a:xfrm>
              <a:off x="0" y="0"/>
              <a:ext cx="1029604" cy="286989"/>
            </a:xfrm>
            <a:custGeom>
              <a:avLst/>
              <a:gdLst/>
              <a:ahLst/>
              <a:cxnLst/>
              <a:rect l="l" t="t" r="r" b="b"/>
              <a:pathLst>
                <a:path w="1029604" h="286989">
                  <a:moveTo>
                    <a:pt x="143494" y="0"/>
                  </a:moveTo>
                  <a:lnTo>
                    <a:pt x="886110" y="0"/>
                  </a:lnTo>
                  <a:cubicBezTo>
                    <a:pt x="924167" y="0"/>
                    <a:pt x="960665" y="15118"/>
                    <a:pt x="987575" y="42029"/>
                  </a:cubicBezTo>
                  <a:cubicBezTo>
                    <a:pt x="1014486" y="68939"/>
                    <a:pt x="1029604" y="105437"/>
                    <a:pt x="1029604" y="143494"/>
                  </a:cubicBezTo>
                  <a:lnTo>
                    <a:pt x="1029604" y="143494"/>
                  </a:lnTo>
                  <a:cubicBezTo>
                    <a:pt x="1029604" y="222744"/>
                    <a:pt x="965359" y="286989"/>
                    <a:pt x="886110" y="286989"/>
                  </a:cubicBezTo>
                  <a:lnTo>
                    <a:pt x="143494" y="286989"/>
                  </a:lnTo>
                  <a:cubicBezTo>
                    <a:pt x="105437" y="286989"/>
                    <a:pt x="68939" y="271871"/>
                    <a:pt x="42029" y="244960"/>
                  </a:cubicBezTo>
                  <a:cubicBezTo>
                    <a:pt x="15118" y="218050"/>
                    <a:pt x="0" y="181551"/>
                    <a:pt x="0" y="143494"/>
                  </a:cubicBezTo>
                  <a:lnTo>
                    <a:pt x="0" y="143494"/>
                  </a:lnTo>
                  <a:cubicBezTo>
                    <a:pt x="0" y="105437"/>
                    <a:pt x="15118" y="68939"/>
                    <a:pt x="42029" y="42029"/>
                  </a:cubicBezTo>
                  <a:cubicBezTo>
                    <a:pt x="68939" y="15118"/>
                    <a:pt x="105437" y="0"/>
                    <a:pt x="143494" y="0"/>
                  </a:cubicBezTo>
                  <a:close/>
                </a:path>
              </a:pathLst>
            </a:custGeom>
            <a:solidFill>
              <a:srgbClr val="AAF386"/>
            </a:solidFill>
            <a:ln w="19050" cap="rnd">
              <a:solidFill>
                <a:srgbClr val="222221"/>
              </a:solidFill>
              <a:prstDash val="solid"/>
              <a:round/>
            </a:ln>
          </p:spPr>
        </p:sp>
        <p:sp>
          <p:nvSpPr>
            <p:cNvPr id="13" name="TextBox 13"/>
            <p:cNvSpPr txBox="1"/>
            <p:nvPr/>
          </p:nvSpPr>
          <p:spPr>
            <a:xfrm>
              <a:off x="0" y="-19050"/>
              <a:ext cx="1029604" cy="306039"/>
            </a:xfrm>
            <a:prstGeom prst="rect">
              <a:avLst/>
            </a:prstGeom>
          </p:spPr>
          <p:txBody>
            <a:bodyPr lIns="254000" tIns="254000" rIns="254000" bIns="254000" rtlCol="0" anchor="ctr"/>
            <a:lstStyle/>
            <a:p>
              <a:pPr algn="ctr">
                <a:lnSpc>
                  <a:spcPts val="2200"/>
                </a:lnSpc>
              </a:pPr>
              <a:r>
                <a:rPr lang="en-US" sz="2200">
                  <a:solidFill>
                    <a:srgbClr val="222221"/>
                  </a:solidFill>
                  <a:latin typeface="Heading Now 71-78"/>
                  <a:ea typeface="Heading Now 71-78"/>
                  <a:cs typeface="Heading Now 71-78"/>
                  <a:sym typeface="Heading Now 71-78"/>
                </a:rPr>
                <a:t>TENURE</a:t>
              </a:r>
            </a:p>
          </p:txBody>
        </p:sp>
      </p:grpSp>
      <p:grpSp>
        <p:nvGrpSpPr>
          <p:cNvPr id="14" name="Group 14"/>
          <p:cNvGrpSpPr/>
          <p:nvPr/>
        </p:nvGrpSpPr>
        <p:grpSpPr>
          <a:xfrm>
            <a:off x="5668699" y="4454804"/>
            <a:ext cx="3909277" cy="1089660"/>
            <a:chOff x="0" y="0"/>
            <a:chExt cx="1029604" cy="286989"/>
          </a:xfrm>
        </p:grpSpPr>
        <p:sp>
          <p:nvSpPr>
            <p:cNvPr id="15" name="Freeform 15"/>
            <p:cNvSpPr/>
            <p:nvPr/>
          </p:nvSpPr>
          <p:spPr>
            <a:xfrm>
              <a:off x="0" y="0"/>
              <a:ext cx="1029604" cy="286989"/>
            </a:xfrm>
            <a:custGeom>
              <a:avLst/>
              <a:gdLst/>
              <a:ahLst/>
              <a:cxnLst/>
              <a:rect l="l" t="t" r="r" b="b"/>
              <a:pathLst>
                <a:path w="1029604" h="286989">
                  <a:moveTo>
                    <a:pt x="143494" y="0"/>
                  </a:moveTo>
                  <a:lnTo>
                    <a:pt x="886110" y="0"/>
                  </a:lnTo>
                  <a:cubicBezTo>
                    <a:pt x="924167" y="0"/>
                    <a:pt x="960665" y="15118"/>
                    <a:pt x="987575" y="42029"/>
                  </a:cubicBezTo>
                  <a:cubicBezTo>
                    <a:pt x="1014486" y="68939"/>
                    <a:pt x="1029604" y="105437"/>
                    <a:pt x="1029604" y="143494"/>
                  </a:cubicBezTo>
                  <a:lnTo>
                    <a:pt x="1029604" y="143494"/>
                  </a:lnTo>
                  <a:cubicBezTo>
                    <a:pt x="1029604" y="222744"/>
                    <a:pt x="965359" y="286989"/>
                    <a:pt x="886110" y="286989"/>
                  </a:cubicBezTo>
                  <a:lnTo>
                    <a:pt x="143494" y="286989"/>
                  </a:lnTo>
                  <a:cubicBezTo>
                    <a:pt x="105437" y="286989"/>
                    <a:pt x="68939" y="271871"/>
                    <a:pt x="42029" y="244960"/>
                  </a:cubicBezTo>
                  <a:cubicBezTo>
                    <a:pt x="15118" y="218050"/>
                    <a:pt x="0" y="181551"/>
                    <a:pt x="0" y="143494"/>
                  </a:cubicBezTo>
                  <a:lnTo>
                    <a:pt x="0" y="143494"/>
                  </a:lnTo>
                  <a:cubicBezTo>
                    <a:pt x="0" y="105437"/>
                    <a:pt x="15118" y="68939"/>
                    <a:pt x="42029" y="42029"/>
                  </a:cubicBezTo>
                  <a:cubicBezTo>
                    <a:pt x="68939" y="15118"/>
                    <a:pt x="105437" y="0"/>
                    <a:pt x="143494" y="0"/>
                  </a:cubicBezTo>
                  <a:close/>
                </a:path>
              </a:pathLst>
            </a:custGeom>
            <a:solidFill>
              <a:srgbClr val="E5FFB8"/>
            </a:solidFill>
            <a:ln w="19050" cap="rnd">
              <a:solidFill>
                <a:srgbClr val="222221"/>
              </a:solidFill>
              <a:prstDash val="solid"/>
              <a:round/>
            </a:ln>
          </p:spPr>
        </p:sp>
        <p:sp>
          <p:nvSpPr>
            <p:cNvPr id="16" name="TextBox 16"/>
            <p:cNvSpPr txBox="1"/>
            <p:nvPr/>
          </p:nvSpPr>
          <p:spPr>
            <a:xfrm>
              <a:off x="0" y="-19050"/>
              <a:ext cx="1029604" cy="306039"/>
            </a:xfrm>
            <a:prstGeom prst="rect">
              <a:avLst/>
            </a:prstGeom>
          </p:spPr>
          <p:txBody>
            <a:bodyPr lIns="254000" tIns="254000" rIns="254000" bIns="254000" rtlCol="0" anchor="ctr"/>
            <a:lstStyle/>
            <a:p>
              <a:pPr algn="ctr">
                <a:lnSpc>
                  <a:spcPts val="2200"/>
                </a:lnSpc>
              </a:pPr>
              <a:r>
                <a:rPr lang="en-US" sz="2200">
                  <a:solidFill>
                    <a:srgbClr val="222221"/>
                  </a:solidFill>
                  <a:latin typeface="Heading Now 71-78"/>
                  <a:ea typeface="Heading Now 71-78"/>
                  <a:cs typeface="Heading Now 71-78"/>
                  <a:sym typeface="Heading Now 71-78"/>
                </a:rPr>
                <a:t>INTERNET SERVICE</a:t>
              </a:r>
            </a:p>
          </p:txBody>
        </p:sp>
      </p:grpSp>
      <p:grpSp>
        <p:nvGrpSpPr>
          <p:cNvPr id="17" name="Group 17"/>
          <p:cNvGrpSpPr/>
          <p:nvPr/>
        </p:nvGrpSpPr>
        <p:grpSpPr>
          <a:xfrm>
            <a:off x="0" y="0"/>
            <a:ext cx="11087529" cy="788777"/>
            <a:chOff x="0" y="0"/>
            <a:chExt cx="2920172" cy="207744"/>
          </a:xfrm>
        </p:grpSpPr>
        <p:sp>
          <p:nvSpPr>
            <p:cNvPr id="18" name="Freeform 18"/>
            <p:cNvSpPr/>
            <p:nvPr/>
          </p:nvSpPr>
          <p:spPr>
            <a:xfrm>
              <a:off x="0" y="0"/>
              <a:ext cx="2920172" cy="207744"/>
            </a:xfrm>
            <a:custGeom>
              <a:avLst/>
              <a:gdLst/>
              <a:ahLst/>
              <a:cxnLst/>
              <a:rect l="l" t="t" r="r" b="b"/>
              <a:pathLst>
                <a:path w="2920172" h="207744">
                  <a:moveTo>
                    <a:pt x="0" y="0"/>
                  </a:moveTo>
                  <a:lnTo>
                    <a:pt x="2920172" y="0"/>
                  </a:lnTo>
                  <a:lnTo>
                    <a:pt x="2920172" y="207744"/>
                  </a:lnTo>
                  <a:lnTo>
                    <a:pt x="0" y="207744"/>
                  </a:lnTo>
                  <a:close/>
                </a:path>
              </a:pathLst>
            </a:custGeom>
            <a:solidFill>
              <a:srgbClr val="222221"/>
            </a:solidFill>
            <a:ln cap="sq">
              <a:noFill/>
              <a:prstDash val="solid"/>
              <a:miter/>
            </a:ln>
          </p:spPr>
        </p:sp>
        <p:sp>
          <p:nvSpPr>
            <p:cNvPr id="19" name="TextBox 19"/>
            <p:cNvSpPr txBox="1"/>
            <p:nvPr/>
          </p:nvSpPr>
          <p:spPr>
            <a:xfrm>
              <a:off x="0" y="-19050"/>
              <a:ext cx="2920172" cy="226794"/>
            </a:xfrm>
            <a:prstGeom prst="rect">
              <a:avLst/>
            </a:prstGeom>
          </p:spPr>
          <p:txBody>
            <a:bodyPr lIns="254000" tIns="254000" rIns="254000" bIns="254000" rtlCol="0" anchor="ctr"/>
            <a:lstStyle/>
            <a:p>
              <a:pPr algn="ctr">
                <a:lnSpc>
                  <a:spcPts val="1500"/>
                </a:lnSpc>
              </a:pPr>
              <a:endParaRPr/>
            </a:p>
          </p:txBody>
        </p:sp>
      </p:grpSp>
      <p:grpSp>
        <p:nvGrpSpPr>
          <p:cNvPr id="20" name="Group 20"/>
          <p:cNvGrpSpPr/>
          <p:nvPr/>
        </p:nvGrpSpPr>
        <p:grpSpPr>
          <a:xfrm>
            <a:off x="11087529" y="0"/>
            <a:ext cx="7200471" cy="10287000"/>
            <a:chOff x="0" y="0"/>
            <a:chExt cx="1896420" cy="2709333"/>
          </a:xfrm>
        </p:grpSpPr>
        <p:sp>
          <p:nvSpPr>
            <p:cNvPr id="21" name="Freeform 21"/>
            <p:cNvSpPr/>
            <p:nvPr/>
          </p:nvSpPr>
          <p:spPr>
            <a:xfrm>
              <a:off x="0" y="0"/>
              <a:ext cx="1896420" cy="2709333"/>
            </a:xfrm>
            <a:custGeom>
              <a:avLst/>
              <a:gdLst/>
              <a:ahLst/>
              <a:cxnLst/>
              <a:rect l="l" t="t" r="r" b="b"/>
              <a:pathLst>
                <a:path w="1896420" h="2709333">
                  <a:moveTo>
                    <a:pt x="0" y="0"/>
                  </a:moveTo>
                  <a:lnTo>
                    <a:pt x="1896420" y="0"/>
                  </a:lnTo>
                  <a:lnTo>
                    <a:pt x="1896420" y="2709333"/>
                  </a:lnTo>
                  <a:lnTo>
                    <a:pt x="0" y="2709333"/>
                  </a:lnTo>
                  <a:close/>
                </a:path>
              </a:pathLst>
            </a:custGeom>
            <a:solidFill>
              <a:srgbClr val="B9F1D1"/>
            </a:solidFill>
          </p:spPr>
        </p:sp>
        <p:sp>
          <p:nvSpPr>
            <p:cNvPr id="22" name="TextBox 22"/>
            <p:cNvSpPr txBox="1"/>
            <p:nvPr/>
          </p:nvSpPr>
          <p:spPr>
            <a:xfrm>
              <a:off x="0" y="-19050"/>
              <a:ext cx="1896420" cy="2728383"/>
            </a:xfrm>
            <a:prstGeom prst="rect">
              <a:avLst/>
            </a:prstGeom>
          </p:spPr>
          <p:txBody>
            <a:bodyPr lIns="50800" tIns="50800" rIns="50800" bIns="50800" rtlCol="0" anchor="ctr"/>
            <a:lstStyle/>
            <a:p>
              <a:pPr algn="ctr">
                <a:lnSpc>
                  <a:spcPts val="2200"/>
                </a:lnSpc>
              </a:pPr>
              <a:endParaRPr/>
            </a:p>
          </p:txBody>
        </p:sp>
      </p:grpSp>
      <p:grpSp>
        <p:nvGrpSpPr>
          <p:cNvPr id="23" name="Group 23"/>
          <p:cNvGrpSpPr>
            <a:grpSpLocks noChangeAspect="1"/>
          </p:cNvGrpSpPr>
          <p:nvPr/>
        </p:nvGrpSpPr>
        <p:grpSpPr>
          <a:xfrm>
            <a:off x="11639458" y="644911"/>
            <a:ext cx="6096613" cy="8709447"/>
            <a:chOff x="0" y="0"/>
            <a:chExt cx="4445000" cy="6350000"/>
          </a:xfrm>
        </p:grpSpPr>
        <p:sp>
          <p:nvSpPr>
            <p:cNvPr id="24" name="Freeform 24"/>
            <p:cNvSpPr/>
            <p:nvPr/>
          </p:nvSpPr>
          <p:spPr>
            <a:xfrm>
              <a:off x="0" y="0"/>
              <a:ext cx="4445000" cy="6350000"/>
            </a:xfrm>
            <a:custGeom>
              <a:avLst/>
              <a:gdLst/>
              <a:ahLst/>
              <a:cxnLst/>
              <a:rect l="l" t="t" r="r" b="b"/>
              <a:pathLst>
                <a:path w="4445000" h="6350000">
                  <a:moveTo>
                    <a:pt x="3429000" y="6350000"/>
                  </a:moveTo>
                  <a:lnTo>
                    <a:pt x="1016000" y="6350000"/>
                  </a:lnTo>
                  <a:cubicBezTo>
                    <a:pt x="454660" y="6350000"/>
                    <a:pt x="0" y="5895340"/>
                    <a:pt x="0" y="5334000"/>
                  </a:cubicBezTo>
                  <a:lnTo>
                    <a:pt x="0" y="1016000"/>
                  </a:lnTo>
                  <a:cubicBezTo>
                    <a:pt x="0" y="454660"/>
                    <a:pt x="454660" y="0"/>
                    <a:pt x="1016000" y="0"/>
                  </a:cubicBezTo>
                  <a:lnTo>
                    <a:pt x="3429000" y="0"/>
                  </a:lnTo>
                  <a:cubicBezTo>
                    <a:pt x="3990340" y="0"/>
                    <a:pt x="4445000" y="454660"/>
                    <a:pt x="4445000" y="1016000"/>
                  </a:cubicBezTo>
                  <a:lnTo>
                    <a:pt x="4445000" y="5334000"/>
                  </a:lnTo>
                  <a:cubicBezTo>
                    <a:pt x="4445000" y="5895340"/>
                    <a:pt x="3990340" y="6350000"/>
                    <a:pt x="3429000" y="6350000"/>
                  </a:cubicBezTo>
                  <a:close/>
                </a:path>
              </a:pathLst>
            </a:custGeom>
            <a:blipFill>
              <a:blip r:embed="rId2"/>
              <a:stretch>
                <a:fillRect l="-196070" t="-8029" b="-8029"/>
              </a:stretch>
            </a:blipFill>
          </p:spPr>
        </p:sp>
        <p:sp>
          <p:nvSpPr>
            <p:cNvPr id="25" name="Freeform 25"/>
            <p:cNvSpPr/>
            <p:nvPr/>
          </p:nvSpPr>
          <p:spPr>
            <a:xfrm>
              <a:off x="0" y="0"/>
              <a:ext cx="4445000" cy="6350000"/>
            </a:xfrm>
            <a:custGeom>
              <a:avLst/>
              <a:gdLst/>
              <a:ahLst/>
              <a:cxnLst/>
              <a:rect l="l" t="t" r="r" b="b"/>
              <a:pathLst>
                <a:path w="4445000" h="6350000">
                  <a:moveTo>
                    <a:pt x="3429000" y="19050"/>
                  </a:moveTo>
                  <a:cubicBezTo>
                    <a:pt x="3978910" y="19050"/>
                    <a:pt x="4425950" y="466090"/>
                    <a:pt x="4425950" y="1016000"/>
                  </a:cubicBezTo>
                  <a:lnTo>
                    <a:pt x="4425950" y="5334000"/>
                  </a:lnTo>
                  <a:cubicBezTo>
                    <a:pt x="4425950" y="5883910"/>
                    <a:pt x="3978910" y="6330950"/>
                    <a:pt x="3429000" y="6330950"/>
                  </a:cubicBezTo>
                  <a:lnTo>
                    <a:pt x="1016000" y="6330950"/>
                  </a:lnTo>
                  <a:cubicBezTo>
                    <a:pt x="466090" y="6330950"/>
                    <a:pt x="19050" y="5883910"/>
                    <a:pt x="19050" y="5334000"/>
                  </a:cubicBezTo>
                  <a:lnTo>
                    <a:pt x="19050" y="1016000"/>
                  </a:lnTo>
                  <a:cubicBezTo>
                    <a:pt x="19050" y="466090"/>
                    <a:pt x="466090" y="19050"/>
                    <a:pt x="1016000" y="19050"/>
                  </a:cubicBezTo>
                  <a:lnTo>
                    <a:pt x="3429000" y="19050"/>
                  </a:lnTo>
                  <a:moveTo>
                    <a:pt x="3429000" y="0"/>
                  </a:moveTo>
                  <a:lnTo>
                    <a:pt x="1016000" y="0"/>
                  </a:lnTo>
                  <a:cubicBezTo>
                    <a:pt x="454660" y="0"/>
                    <a:pt x="0" y="454660"/>
                    <a:pt x="0" y="1016000"/>
                  </a:cubicBezTo>
                  <a:lnTo>
                    <a:pt x="0" y="5334000"/>
                  </a:lnTo>
                  <a:cubicBezTo>
                    <a:pt x="0" y="5895340"/>
                    <a:pt x="454660" y="6350000"/>
                    <a:pt x="1016000" y="6350000"/>
                  </a:cubicBezTo>
                  <a:lnTo>
                    <a:pt x="3429000" y="6350000"/>
                  </a:lnTo>
                  <a:cubicBezTo>
                    <a:pt x="3990340" y="6350000"/>
                    <a:pt x="4445000" y="5895340"/>
                    <a:pt x="4445000" y="5334000"/>
                  </a:cubicBezTo>
                  <a:lnTo>
                    <a:pt x="4445000" y="1016000"/>
                  </a:lnTo>
                  <a:cubicBezTo>
                    <a:pt x="4445000" y="454660"/>
                    <a:pt x="3990340" y="0"/>
                    <a:pt x="3429000" y="0"/>
                  </a:cubicBezTo>
                  <a:lnTo>
                    <a:pt x="3429000" y="0"/>
                  </a:lnTo>
                  <a:close/>
                </a:path>
              </a:pathLst>
            </a:custGeom>
            <a:solidFill>
              <a:srgbClr val="222221"/>
            </a:solidFill>
          </p:spPr>
        </p:sp>
      </p:grpSp>
      <p:grpSp>
        <p:nvGrpSpPr>
          <p:cNvPr id="26" name="Group 26"/>
          <p:cNvGrpSpPr/>
          <p:nvPr/>
        </p:nvGrpSpPr>
        <p:grpSpPr>
          <a:xfrm>
            <a:off x="1038225" y="7091819"/>
            <a:ext cx="3909277" cy="1089660"/>
            <a:chOff x="0" y="0"/>
            <a:chExt cx="1029604" cy="286989"/>
          </a:xfrm>
        </p:grpSpPr>
        <p:sp>
          <p:nvSpPr>
            <p:cNvPr id="27" name="Freeform 27"/>
            <p:cNvSpPr/>
            <p:nvPr/>
          </p:nvSpPr>
          <p:spPr>
            <a:xfrm>
              <a:off x="0" y="0"/>
              <a:ext cx="1029604" cy="286989"/>
            </a:xfrm>
            <a:custGeom>
              <a:avLst/>
              <a:gdLst/>
              <a:ahLst/>
              <a:cxnLst/>
              <a:rect l="l" t="t" r="r" b="b"/>
              <a:pathLst>
                <a:path w="1029604" h="286989">
                  <a:moveTo>
                    <a:pt x="143494" y="0"/>
                  </a:moveTo>
                  <a:lnTo>
                    <a:pt x="886110" y="0"/>
                  </a:lnTo>
                  <a:cubicBezTo>
                    <a:pt x="924167" y="0"/>
                    <a:pt x="960665" y="15118"/>
                    <a:pt x="987575" y="42029"/>
                  </a:cubicBezTo>
                  <a:cubicBezTo>
                    <a:pt x="1014486" y="68939"/>
                    <a:pt x="1029604" y="105437"/>
                    <a:pt x="1029604" y="143494"/>
                  </a:cubicBezTo>
                  <a:lnTo>
                    <a:pt x="1029604" y="143494"/>
                  </a:lnTo>
                  <a:cubicBezTo>
                    <a:pt x="1029604" y="222744"/>
                    <a:pt x="965359" y="286989"/>
                    <a:pt x="886110" y="286989"/>
                  </a:cubicBezTo>
                  <a:lnTo>
                    <a:pt x="143494" y="286989"/>
                  </a:lnTo>
                  <a:cubicBezTo>
                    <a:pt x="105437" y="286989"/>
                    <a:pt x="68939" y="271871"/>
                    <a:pt x="42029" y="244960"/>
                  </a:cubicBezTo>
                  <a:cubicBezTo>
                    <a:pt x="15118" y="218050"/>
                    <a:pt x="0" y="181551"/>
                    <a:pt x="0" y="143494"/>
                  </a:cubicBezTo>
                  <a:lnTo>
                    <a:pt x="0" y="143494"/>
                  </a:lnTo>
                  <a:cubicBezTo>
                    <a:pt x="0" y="105437"/>
                    <a:pt x="15118" y="68939"/>
                    <a:pt x="42029" y="42029"/>
                  </a:cubicBezTo>
                  <a:cubicBezTo>
                    <a:pt x="68939" y="15118"/>
                    <a:pt x="105437" y="0"/>
                    <a:pt x="143494" y="0"/>
                  </a:cubicBezTo>
                  <a:close/>
                </a:path>
              </a:pathLst>
            </a:custGeom>
            <a:solidFill>
              <a:srgbClr val="AAF386"/>
            </a:solidFill>
            <a:ln w="19050" cap="rnd">
              <a:solidFill>
                <a:srgbClr val="222221"/>
              </a:solidFill>
              <a:prstDash val="solid"/>
              <a:round/>
            </a:ln>
          </p:spPr>
        </p:sp>
        <p:sp>
          <p:nvSpPr>
            <p:cNvPr id="28" name="TextBox 28"/>
            <p:cNvSpPr txBox="1"/>
            <p:nvPr/>
          </p:nvSpPr>
          <p:spPr>
            <a:xfrm>
              <a:off x="0" y="-19050"/>
              <a:ext cx="1029604" cy="306039"/>
            </a:xfrm>
            <a:prstGeom prst="rect">
              <a:avLst/>
            </a:prstGeom>
          </p:spPr>
          <p:txBody>
            <a:bodyPr lIns="254000" tIns="254000" rIns="254000" bIns="254000" rtlCol="0" anchor="ctr"/>
            <a:lstStyle/>
            <a:p>
              <a:pPr algn="ctr">
                <a:lnSpc>
                  <a:spcPts val="2200"/>
                </a:lnSpc>
              </a:pPr>
              <a:r>
                <a:rPr lang="en-US" sz="2200">
                  <a:solidFill>
                    <a:srgbClr val="222221"/>
                  </a:solidFill>
                  <a:latin typeface="Heading Now 71-78"/>
                  <a:ea typeface="Heading Now 71-78"/>
                  <a:cs typeface="Heading Now 71-78"/>
                  <a:sym typeface="Heading Now 71-78"/>
                </a:rPr>
                <a:t>TOTAL CHARGES, ETC.</a:t>
              </a:r>
            </a:p>
          </p:txBody>
        </p:sp>
      </p:grpSp>
      <p:grpSp>
        <p:nvGrpSpPr>
          <p:cNvPr id="29" name="Group 29"/>
          <p:cNvGrpSpPr/>
          <p:nvPr/>
        </p:nvGrpSpPr>
        <p:grpSpPr>
          <a:xfrm>
            <a:off x="5668699" y="5754014"/>
            <a:ext cx="3909277" cy="1089660"/>
            <a:chOff x="0" y="0"/>
            <a:chExt cx="1029604" cy="286989"/>
          </a:xfrm>
        </p:grpSpPr>
        <p:sp>
          <p:nvSpPr>
            <p:cNvPr id="30" name="Freeform 30"/>
            <p:cNvSpPr/>
            <p:nvPr/>
          </p:nvSpPr>
          <p:spPr>
            <a:xfrm>
              <a:off x="0" y="0"/>
              <a:ext cx="1029604" cy="286989"/>
            </a:xfrm>
            <a:custGeom>
              <a:avLst/>
              <a:gdLst/>
              <a:ahLst/>
              <a:cxnLst/>
              <a:rect l="l" t="t" r="r" b="b"/>
              <a:pathLst>
                <a:path w="1029604" h="286989">
                  <a:moveTo>
                    <a:pt x="143494" y="0"/>
                  </a:moveTo>
                  <a:lnTo>
                    <a:pt x="886110" y="0"/>
                  </a:lnTo>
                  <a:cubicBezTo>
                    <a:pt x="924167" y="0"/>
                    <a:pt x="960665" y="15118"/>
                    <a:pt x="987575" y="42029"/>
                  </a:cubicBezTo>
                  <a:cubicBezTo>
                    <a:pt x="1014486" y="68939"/>
                    <a:pt x="1029604" y="105437"/>
                    <a:pt x="1029604" y="143494"/>
                  </a:cubicBezTo>
                  <a:lnTo>
                    <a:pt x="1029604" y="143494"/>
                  </a:lnTo>
                  <a:cubicBezTo>
                    <a:pt x="1029604" y="222744"/>
                    <a:pt x="965359" y="286989"/>
                    <a:pt x="886110" y="286989"/>
                  </a:cubicBezTo>
                  <a:lnTo>
                    <a:pt x="143494" y="286989"/>
                  </a:lnTo>
                  <a:cubicBezTo>
                    <a:pt x="105437" y="286989"/>
                    <a:pt x="68939" y="271871"/>
                    <a:pt x="42029" y="244960"/>
                  </a:cubicBezTo>
                  <a:cubicBezTo>
                    <a:pt x="15118" y="218050"/>
                    <a:pt x="0" y="181551"/>
                    <a:pt x="0" y="143494"/>
                  </a:cubicBezTo>
                  <a:lnTo>
                    <a:pt x="0" y="143494"/>
                  </a:lnTo>
                  <a:cubicBezTo>
                    <a:pt x="0" y="105437"/>
                    <a:pt x="15118" y="68939"/>
                    <a:pt x="42029" y="42029"/>
                  </a:cubicBezTo>
                  <a:cubicBezTo>
                    <a:pt x="68939" y="15118"/>
                    <a:pt x="105437" y="0"/>
                    <a:pt x="143494" y="0"/>
                  </a:cubicBezTo>
                  <a:close/>
                </a:path>
              </a:pathLst>
            </a:custGeom>
            <a:solidFill>
              <a:srgbClr val="AAF386"/>
            </a:solidFill>
            <a:ln w="19050" cap="rnd">
              <a:solidFill>
                <a:srgbClr val="222221"/>
              </a:solidFill>
              <a:prstDash val="solid"/>
              <a:round/>
            </a:ln>
          </p:spPr>
        </p:sp>
        <p:sp>
          <p:nvSpPr>
            <p:cNvPr id="31" name="TextBox 31"/>
            <p:cNvSpPr txBox="1"/>
            <p:nvPr/>
          </p:nvSpPr>
          <p:spPr>
            <a:xfrm>
              <a:off x="0" y="-19050"/>
              <a:ext cx="1029604" cy="306039"/>
            </a:xfrm>
            <a:prstGeom prst="rect">
              <a:avLst/>
            </a:prstGeom>
          </p:spPr>
          <p:txBody>
            <a:bodyPr lIns="254000" tIns="254000" rIns="254000" bIns="254000" rtlCol="0" anchor="ctr"/>
            <a:lstStyle/>
            <a:p>
              <a:pPr algn="ctr">
                <a:lnSpc>
                  <a:spcPts val="2200"/>
                </a:lnSpc>
              </a:pPr>
              <a:r>
                <a:rPr lang="en-US" sz="2200">
                  <a:solidFill>
                    <a:srgbClr val="222221"/>
                  </a:solidFill>
                  <a:latin typeface="Heading Now 71-78"/>
                  <a:ea typeface="Heading Now 71-78"/>
                  <a:cs typeface="Heading Now 71-78"/>
                  <a:sym typeface="Heading Now 71-78"/>
                </a:rPr>
                <a:t>PAYMENT METHOD</a:t>
              </a:r>
            </a:p>
          </p:txBody>
        </p:sp>
      </p:grpSp>
      <p:sp>
        <p:nvSpPr>
          <p:cNvPr id="32" name="TextBox 32"/>
          <p:cNvSpPr txBox="1"/>
          <p:nvPr/>
        </p:nvSpPr>
        <p:spPr>
          <a:xfrm>
            <a:off x="452958" y="760202"/>
            <a:ext cx="10181612" cy="1082675"/>
          </a:xfrm>
          <a:prstGeom prst="rect">
            <a:avLst/>
          </a:prstGeom>
        </p:spPr>
        <p:txBody>
          <a:bodyPr lIns="0" tIns="0" rIns="0" bIns="0" rtlCol="0" anchor="t">
            <a:spAutoFit/>
          </a:bodyPr>
          <a:lstStyle/>
          <a:p>
            <a:pPr algn="l">
              <a:lnSpc>
                <a:spcPts val="7150"/>
              </a:lnSpc>
            </a:pPr>
            <a:r>
              <a:rPr lang="en-US" sz="6500" b="1">
                <a:solidFill>
                  <a:srgbClr val="222221"/>
                </a:solidFill>
                <a:latin typeface="Heading Now 71-78 Bold"/>
                <a:ea typeface="Heading Now 71-78 Bold"/>
                <a:cs typeface="Heading Now 71-78 Bold"/>
                <a:sym typeface="Heading Now 71-78 Bold"/>
              </a:rPr>
              <a:t>PROBLEM STATEMENT</a:t>
            </a:r>
          </a:p>
        </p:txBody>
      </p:sp>
      <p:sp>
        <p:nvSpPr>
          <p:cNvPr id="33" name="TextBox 33"/>
          <p:cNvSpPr txBox="1"/>
          <p:nvPr/>
        </p:nvSpPr>
        <p:spPr>
          <a:xfrm>
            <a:off x="401091" y="1928602"/>
            <a:ext cx="10128777" cy="1069904"/>
          </a:xfrm>
          <a:prstGeom prst="rect">
            <a:avLst/>
          </a:prstGeom>
        </p:spPr>
        <p:txBody>
          <a:bodyPr lIns="0" tIns="0" rIns="0" bIns="0" rtlCol="0" anchor="t">
            <a:spAutoFit/>
          </a:bodyPr>
          <a:lstStyle/>
          <a:p>
            <a:pPr algn="ctr">
              <a:lnSpc>
                <a:spcPts val="2747"/>
              </a:lnSpc>
              <a:spcBef>
                <a:spcPct val="0"/>
              </a:spcBef>
            </a:pPr>
            <a:r>
              <a:rPr lang="en-US" sz="2747" b="1" spc="-54">
                <a:solidFill>
                  <a:srgbClr val="222221"/>
                </a:solidFill>
                <a:latin typeface="Arimo Bold"/>
                <a:ea typeface="Arimo Bold"/>
                <a:cs typeface="Arimo Bold"/>
                <a:sym typeface="Arimo Bold"/>
              </a:rPr>
              <a:t>Telecom companies lose millions every year due to customers switching to competitors. It is difficult to manually analyze which customers will leave based on :</a:t>
            </a:r>
          </a:p>
        </p:txBody>
      </p:sp>
      <p:sp>
        <p:nvSpPr>
          <p:cNvPr id="34" name="TextBox 34"/>
          <p:cNvSpPr txBox="1"/>
          <p:nvPr/>
        </p:nvSpPr>
        <p:spPr>
          <a:xfrm>
            <a:off x="763166" y="8604423"/>
            <a:ext cx="9404629" cy="1442719"/>
          </a:xfrm>
          <a:prstGeom prst="rect">
            <a:avLst/>
          </a:prstGeom>
        </p:spPr>
        <p:txBody>
          <a:bodyPr lIns="0" tIns="0" rIns="0" bIns="0" rtlCol="0" anchor="t">
            <a:spAutoFit/>
          </a:bodyPr>
          <a:lstStyle/>
          <a:p>
            <a:pPr algn="ctr">
              <a:lnSpc>
                <a:spcPts val="2799"/>
              </a:lnSpc>
              <a:spcBef>
                <a:spcPct val="0"/>
              </a:spcBef>
            </a:pPr>
            <a:r>
              <a:rPr lang="en-US" sz="2799" b="1" spc="-55">
                <a:solidFill>
                  <a:srgbClr val="222221"/>
                </a:solidFill>
                <a:latin typeface="Arimo Bold"/>
                <a:ea typeface="Arimo Bold"/>
                <a:cs typeface="Arimo Bold"/>
                <a:sym typeface="Arimo Bold"/>
              </a:rPr>
              <a:t>Goal:</a:t>
            </a:r>
          </a:p>
          <a:p>
            <a:pPr marL="604513" lvl="1" indent="-302256" algn="ctr">
              <a:lnSpc>
                <a:spcPts val="2799"/>
              </a:lnSpc>
              <a:buFont typeface="Arial"/>
              <a:buChar char="•"/>
            </a:pPr>
            <a:r>
              <a:rPr lang="en-US" sz="2799" b="1" spc="-55">
                <a:solidFill>
                  <a:srgbClr val="222221"/>
                </a:solidFill>
                <a:latin typeface="Arimo Bold"/>
                <a:ea typeface="Arimo Bold"/>
                <a:cs typeface="Arimo Bold"/>
                <a:sym typeface="Arimo Bold"/>
              </a:rPr>
              <a:t>Predict which customers are at high risk of churn</a:t>
            </a:r>
          </a:p>
          <a:p>
            <a:pPr marL="604513" lvl="1" indent="-302256" algn="ctr">
              <a:lnSpc>
                <a:spcPts val="2799"/>
              </a:lnSpc>
              <a:buFont typeface="Arial"/>
              <a:buChar char="•"/>
            </a:pPr>
            <a:r>
              <a:rPr lang="en-US" sz="2799" b="1" spc="-55">
                <a:solidFill>
                  <a:srgbClr val="222221"/>
                </a:solidFill>
                <a:latin typeface="Arimo Bold"/>
                <a:ea typeface="Arimo Bold"/>
                <a:cs typeface="Arimo Bold"/>
                <a:sym typeface="Arimo Bold"/>
              </a:rPr>
              <a:t>Help telecom companies take preventive actions in advance.</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8F0"/>
        </a:solidFill>
        <a:effectLst/>
      </p:bgPr>
    </p:bg>
    <p:spTree>
      <p:nvGrpSpPr>
        <p:cNvPr id="1" name=""/>
        <p:cNvGrpSpPr/>
        <p:nvPr/>
      </p:nvGrpSpPr>
      <p:grpSpPr>
        <a:xfrm>
          <a:off x="0" y="0"/>
          <a:ext cx="0" cy="0"/>
          <a:chOff x="0" y="0"/>
          <a:chExt cx="0" cy="0"/>
        </a:xfrm>
      </p:grpSpPr>
      <p:grpSp>
        <p:nvGrpSpPr>
          <p:cNvPr id="2" name="Group 2"/>
          <p:cNvGrpSpPr/>
          <p:nvPr/>
        </p:nvGrpSpPr>
        <p:grpSpPr>
          <a:xfrm>
            <a:off x="4924724" y="-210356"/>
            <a:ext cx="8438551" cy="10707711"/>
            <a:chOff x="0" y="0"/>
            <a:chExt cx="2222499" cy="2820138"/>
          </a:xfrm>
        </p:grpSpPr>
        <p:sp>
          <p:nvSpPr>
            <p:cNvPr id="3" name="Freeform 3"/>
            <p:cNvSpPr/>
            <p:nvPr/>
          </p:nvSpPr>
          <p:spPr>
            <a:xfrm>
              <a:off x="0" y="0"/>
              <a:ext cx="2222499" cy="2820138"/>
            </a:xfrm>
            <a:custGeom>
              <a:avLst/>
              <a:gdLst/>
              <a:ahLst/>
              <a:cxnLst/>
              <a:rect l="l" t="t" r="r" b="b"/>
              <a:pathLst>
                <a:path w="2222499" h="2820138">
                  <a:moveTo>
                    <a:pt x="0" y="0"/>
                  </a:moveTo>
                  <a:lnTo>
                    <a:pt x="2222499" y="0"/>
                  </a:lnTo>
                  <a:lnTo>
                    <a:pt x="2222499" y="2820138"/>
                  </a:lnTo>
                  <a:lnTo>
                    <a:pt x="0" y="2820138"/>
                  </a:lnTo>
                  <a:close/>
                </a:path>
              </a:pathLst>
            </a:custGeom>
            <a:solidFill>
              <a:srgbClr val="B9F1D1"/>
            </a:solidFill>
            <a:ln w="19050" cap="sq">
              <a:solidFill>
                <a:srgbClr val="222221"/>
              </a:solidFill>
              <a:prstDash val="solid"/>
              <a:miter/>
            </a:ln>
          </p:spPr>
        </p:sp>
        <p:sp>
          <p:nvSpPr>
            <p:cNvPr id="4" name="TextBox 4"/>
            <p:cNvSpPr txBox="1"/>
            <p:nvPr/>
          </p:nvSpPr>
          <p:spPr>
            <a:xfrm>
              <a:off x="0" y="-19050"/>
              <a:ext cx="2222499" cy="2839188"/>
            </a:xfrm>
            <a:prstGeom prst="rect">
              <a:avLst/>
            </a:prstGeom>
          </p:spPr>
          <p:txBody>
            <a:bodyPr lIns="50800" tIns="50800" rIns="50800" bIns="50800" rtlCol="0" anchor="ctr"/>
            <a:lstStyle/>
            <a:p>
              <a:pPr algn="ctr">
                <a:lnSpc>
                  <a:spcPts val="1400"/>
                </a:lnSpc>
              </a:pPr>
              <a:endParaRPr/>
            </a:p>
          </p:txBody>
        </p:sp>
      </p:grpSp>
      <p:sp>
        <p:nvSpPr>
          <p:cNvPr id="5" name="TextBox 5"/>
          <p:cNvSpPr txBox="1"/>
          <p:nvPr/>
        </p:nvSpPr>
        <p:spPr>
          <a:xfrm>
            <a:off x="5833750" y="715721"/>
            <a:ext cx="6620497" cy="1897955"/>
          </a:xfrm>
          <a:prstGeom prst="rect">
            <a:avLst/>
          </a:prstGeom>
        </p:spPr>
        <p:txBody>
          <a:bodyPr lIns="0" tIns="0" rIns="0" bIns="0" rtlCol="0" anchor="t">
            <a:spAutoFit/>
          </a:bodyPr>
          <a:lstStyle/>
          <a:p>
            <a:pPr algn="ctr">
              <a:lnSpc>
                <a:spcPts val="7370"/>
              </a:lnSpc>
            </a:pPr>
            <a:r>
              <a:rPr lang="en-US" sz="6700" b="1" dirty="0">
                <a:solidFill>
                  <a:srgbClr val="222221"/>
                </a:solidFill>
                <a:latin typeface="Heading Now 71-78 Bold"/>
                <a:ea typeface="Heading Now 71-78 Bold"/>
                <a:cs typeface="Heading Now 71-78 Bold"/>
                <a:sym typeface="Heading Now 71-78 Bold"/>
              </a:rPr>
              <a:t>PROJECT DESCRIPTION</a:t>
            </a:r>
          </a:p>
        </p:txBody>
      </p:sp>
      <p:grpSp>
        <p:nvGrpSpPr>
          <p:cNvPr id="6" name="Group 6"/>
          <p:cNvGrpSpPr/>
          <p:nvPr/>
        </p:nvGrpSpPr>
        <p:grpSpPr>
          <a:xfrm>
            <a:off x="4924724" y="0"/>
            <a:ext cx="8438551" cy="704660"/>
            <a:chOff x="0" y="0"/>
            <a:chExt cx="2222499" cy="185589"/>
          </a:xfrm>
        </p:grpSpPr>
        <p:sp>
          <p:nvSpPr>
            <p:cNvPr id="7" name="Freeform 7"/>
            <p:cNvSpPr/>
            <p:nvPr/>
          </p:nvSpPr>
          <p:spPr>
            <a:xfrm>
              <a:off x="0" y="0"/>
              <a:ext cx="2222499" cy="185589"/>
            </a:xfrm>
            <a:custGeom>
              <a:avLst/>
              <a:gdLst/>
              <a:ahLst/>
              <a:cxnLst/>
              <a:rect l="l" t="t" r="r" b="b"/>
              <a:pathLst>
                <a:path w="2222499" h="185589">
                  <a:moveTo>
                    <a:pt x="0" y="0"/>
                  </a:moveTo>
                  <a:lnTo>
                    <a:pt x="2222499" y="0"/>
                  </a:lnTo>
                  <a:lnTo>
                    <a:pt x="2222499" y="185589"/>
                  </a:lnTo>
                  <a:lnTo>
                    <a:pt x="0" y="185589"/>
                  </a:lnTo>
                  <a:close/>
                </a:path>
              </a:pathLst>
            </a:custGeom>
            <a:solidFill>
              <a:srgbClr val="222221"/>
            </a:solidFill>
            <a:ln cap="sq">
              <a:noFill/>
              <a:prstDash val="solid"/>
              <a:miter/>
            </a:ln>
          </p:spPr>
        </p:sp>
        <p:sp>
          <p:nvSpPr>
            <p:cNvPr id="8" name="TextBox 8"/>
            <p:cNvSpPr txBox="1"/>
            <p:nvPr/>
          </p:nvSpPr>
          <p:spPr>
            <a:xfrm>
              <a:off x="0" y="-19050"/>
              <a:ext cx="2222499" cy="204639"/>
            </a:xfrm>
            <a:prstGeom prst="rect">
              <a:avLst/>
            </a:prstGeom>
          </p:spPr>
          <p:txBody>
            <a:bodyPr lIns="254000" tIns="254000" rIns="254000" bIns="254000" rtlCol="0" anchor="ctr"/>
            <a:lstStyle/>
            <a:p>
              <a:pPr algn="ctr">
                <a:lnSpc>
                  <a:spcPts val="1500"/>
                </a:lnSpc>
              </a:pPr>
              <a:endParaRPr/>
            </a:p>
          </p:txBody>
        </p:sp>
      </p:grpSp>
      <p:grpSp>
        <p:nvGrpSpPr>
          <p:cNvPr id="9" name="Group 9"/>
          <p:cNvGrpSpPr>
            <a:grpSpLocks noChangeAspect="1"/>
          </p:cNvGrpSpPr>
          <p:nvPr/>
        </p:nvGrpSpPr>
        <p:grpSpPr>
          <a:xfrm>
            <a:off x="533726" y="2408483"/>
            <a:ext cx="3829023" cy="5470033"/>
            <a:chOff x="0" y="0"/>
            <a:chExt cx="4445000" cy="6350000"/>
          </a:xfrm>
        </p:grpSpPr>
        <p:sp>
          <p:nvSpPr>
            <p:cNvPr id="10" name="Freeform 10"/>
            <p:cNvSpPr/>
            <p:nvPr/>
          </p:nvSpPr>
          <p:spPr>
            <a:xfrm>
              <a:off x="0" y="0"/>
              <a:ext cx="4445000" cy="6350000"/>
            </a:xfrm>
            <a:custGeom>
              <a:avLst/>
              <a:gdLst/>
              <a:ahLst/>
              <a:cxnLst/>
              <a:rect l="l" t="t" r="r" b="b"/>
              <a:pathLst>
                <a:path w="4445000" h="6350000">
                  <a:moveTo>
                    <a:pt x="3429000" y="6350000"/>
                  </a:moveTo>
                  <a:lnTo>
                    <a:pt x="1016000" y="6350000"/>
                  </a:lnTo>
                  <a:cubicBezTo>
                    <a:pt x="454660" y="6350000"/>
                    <a:pt x="0" y="5895340"/>
                    <a:pt x="0" y="5334000"/>
                  </a:cubicBezTo>
                  <a:lnTo>
                    <a:pt x="0" y="1016000"/>
                  </a:lnTo>
                  <a:cubicBezTo>
                    <a:pt x="0" y="454660"/>
                    <a:pt x="454660" y="0"/>
                    <a:pt x="1016000" y="0"/>
                  </a:cubicBezTo>
                  <a:lnTo>
                    <a:pt x="3429000" y="0"/>
                  </a:lnTo>
                  <a:cubicBezTo>
                    <a:pt x="3990340" y="0"/>
                    <a:pt x="4445000" y="454660"/>
                    <a:pt x="4445000" y="1016000"/>
                  </a:cubicBezTo>
                  <a:lnTo>
                    <a:pt x="4445000" y="5334000"/>
                  </a:lnTo>
                  <a:cubicBezTo>
                    <a:pt x="4445000" y="5895340"/>
                    <a:pt x="3990340" y="6350000"/>
                    <a:pt x="3429000" y="6350000"/>
                  </a:cubicBezTo>
                  <a:close/>
                </a:path>
              </a:pathLst>
            </a:custGeom>
            <a:blipFill>
              <a:blip r:embed="rId2"/>
              <a:stretch>
                <a:fillRect l="-92407" r="-92407"/>
              </a:stretch>
            </a:blipFill>
          </p:spPr>
        </p:sp>
        <p:sp>
          <p:nvSpPr>
            <p:cNvPr id="11" name="Freeform 11"/>
            <p:cNvSpPr/>
            <p:nvPr/>
          </p:nvSpPr>
          <p:spPr>
            <a:xfrm>
              <a:off x="0" y="0"/>
              <a:ext cx="4445000" cy="6350000"/>
            </a:xfrm>
            <a:custGeom>
              <a:avLst/>
              <a:gdLst/>
              <a:ahLst/>
              <a:cxnLst/>
              <a:rect l="l" t="t" r="r" b="b"/>
              <a:pathLst>
                <a:path w="4445000" h="6350000">
                  <a:moveTo>
                    <a:pt x="3429000" y="19050"/>
                  </a:moveTo>
                  <a:cubicBezTo>
                    <a:pt x="3978910" y="19050"/>
                    <a:pt x="4425950" y="466090"/>
                    <a:pt x="4425950" y="1016000"/>
                  </a:cubicBezTo>
                  <a:lnTo>
                    <a:pt x="4425950" y="5334000"/>
                  </a:lnTo>
                  <a:cubicBezTo>
                    <a:pt x="4425950" y="5883910"/>
                    <a:pt x="3978910" y="6330950"/>
                    <a:pt x="3429000" y="6330950"/>
                  </a:cubicBezTo>
                  <a:lnTo>
                    <a:pt x="1016000" y="6330950"/>
                  </a:lnTo>
                  <a:cubicBezTo>
                    <a:pt x="466090" y="6330950"/>
                    <a:pt x="19050" y="5883910"/>
                    <a:pt x="19050" y="5334000"/>
                  </a:cubicBezTo>
                  <a:lnTo>
                    <a:pt x="19050" y="1016000"/>
                  </a:lnTo>
                  <a:cubicBezTo>
                    <a:pt x="19050" y="466090"/>
                    <a:pt x="466090" y="19050"/>
                    <a:pt x="1016000" y="19050"/>
                  </a:cubicBezTo>
                  <a:lnTo>
                    <a:pt x="3429000" y="19050"/>
                  </a:lnTo>
                  <a:moveTo>
                    <a:pt x="3429000" y="0"/>
                  </a:moveTo>
                  <a:lnTo>
                    <a:pt x="1016000" y="0"/>
                  </a:lnTo>
                  <a:cubicBezTo>
                    <a:pt x="454660" y="0"/>
                    <a:pt x="0" y="454660"/>
                    <a:pt x="0" y="1016000"/>
                  </a:cubicBezTo>
                  <a:lnTo>
                    <a:pt x="0" y="5334000"/>
                  </a:lnTo>
                  <a:cubicBezTo>
                    <a:pt x="0" y="5895340"/>
                    <a:pt x="454660" y="6350000"/>
                    <a:pt x="1016000" y="6350000"/>
                  </a:cubicBezTo>
                  <a:lnTo>
                    <a:pt x="3429000" y="6350000"/>
                  </a:lnTo>
                  <a:cubicBezTo>
                    <a:pt x="3990340" y="6350000"/>
                    <a:pt x="4445000" y="5895340"/>
                    <a:pt x="4445000" y="5334000"/>
                  </a:cubicBezTo>
                  <a:lnTo>
                    <a:pt x="4445000" y="1016000"/>
                  </a:lnTo>
                  <a:cubicBezTo>
                    <a:pt x="4445000" y="454660"/>
                    <a:pt x="3990340" y="0"/>
                    <a:pt x="3429000" y="0"/>
                  </a:cubicBezTo>
                  <a:lnTo>
                    <a:pt x="3429000" y="0"/>
                  </a:lnTo>
                  <a:close/>
                </a:path>
              </a:pathLst>
            </a:custGeom>
            <a:solidFill>
              <a:srgbClr val="222221"/>
            </a:solidFill>
          </p:spPr>
        </p:sp>
      </p:grpSp>
      <p:grpSp>
        <p:nvGrpSpPr>
          <p:cNvPr id="12" name="Group 12"/>
          <p:cNvGrpSpPr>
            <a:grpSpLocks noChangeAspect="1"/>
          </p:cNvGrpSpPr>
          <p:nvPr/>
        </p:nvGrpSpPr>
        <p:grpSpPr>
          <a:xfrm>
            <a:off x="13925251" y="2408483"/>
            <a:ext cx="3829023" cy="5470033"/>
            <a:chOff x="0" y="0"/>
            <a:chExt cx="4445000" cy="6350000"/>
          </a:xfrm>
        </p:grpSpPr>
        <p:sp>
          <p:nvSpPr>
            <p:cNvPr id="13" name="Freeform 13"/>
            <p:cNvSpPr/>
            <p:nvPr/>
          </p:nvSpPr>
          <p:spPr>
            <a:xfrm>
              <a:off x="0" y="0"/>
              <a:ext cx="4445000" cy="6350000"/>
            </a:xfrm>
            <a:custGeom>
              <a:avLst/>
              <a:gdLst/>
              <a:ahLst/>
              <a:cxnLst/>
              <a:rect l="l" t="t" r="r" b="b"/>
              <a:pathLst>
                <a:path w="4445000" h="6350000">
                  <a:moveTo>
                    <a:pt x="3429000" y="6350000"/>
                  </a:moveTo>
                  <a:lnTo>
                    <a:pt x="1016000" y="6350000"/>
                  </a:lnTo>
                  <a:cubicBezTo>
                    <a:pt x="454660" y="6350000"/>
                    <a:pt x="0" y="5895340"/>
                    <a:pt x="0" y="5334000"/>
                  </a:cubicBezTo>
                  <a:lnTo>
                    <a:pt x="0" y="1016000"/>
                  </a:lnTo>
                  <a:cubicBezTo>
                    <a:pt x="0" y="454660"/>
                    <a:pt x="454660" y="0"/>
                    <a:pt x="1016000" y="0"/>
                  </a:cubicBezTo>
                  <a:lnTo>
                    <a:pt x="3429000" y="0"/>
                  </a:lnTo>
                  <a:cubicBezTo>
                    <a:pt x="3990340" y="0"/>
                    <a:pt x="4445000" y="454660"/>
                    <a:pt x="4445000" y="1016000"/>
                  </a:cubicBezTo>
                  <a:lnTo>
                    <a:pt x="4445000" y="5334000"/>
                  </a:lnTo>
                  <a:cubicBezTo>
                    <a:pt x="4445000" y="5895340"/>
                    <a:pt x="3990340" y="6350000"/>
                    <a:pt x="3429000" y="6350000"/>
                  </a:cubicBezTo>
                  <a:close/>
                </a:path>
              </a:pathLst>
            </a:custGeom>
            <a:blipFill>
              <a:blip r:embed="rId3"/>
              <a:stretch>
                <a:fillRect l="-45821" r="-44654"/>
              </a:stretch>
            </a:blipFill>
          </p:spPr>
        </p:sp>
        <p:sp>
          <p:nvSpPr>
            <p:cNvPr id="14" name="Freeform 14"/>
            <p:cNvSpPr/>
            <p:nvPr/>
          </p:nvSpPr>
          <p:spPr>
            <a:xfrm>
              <a:off x="0" y="0"/>
              <a:ext cx="4445000" cy="6350000"/>
            </a:xfrm>
            <a:custGeom>
              <a:avLst/>
              <a:gdLst/>
              <a:ahLst/>
              <a:cxnLst/>
              <a:rect l="l" t="t" r="r" b="b"/>
              <a:pathLst>
                <a:path w="4445000" h="6350000">
                  <a:moveTo>
                    <a:pt x="3429000" y="19050"/>
                  </a:moveTo>
                  <a:cubicBezTo>
                    <a:pt x="3978910" y="19050"/>
                    <a:pt x="4425950" y="466090"/>
                    <a:pt x="4425950" y="1016000"/>
                  </a:cubicBezTo>
                  <a:lnTo>
                    <a:pt x="4425950" y="5334000"/>
                  </a:lnTo>
                  <a:cubicBezTo>
                    <a:pt x="4425950" y="5883910"/>
                    <a:pt x="3978910" y="6330950"/>
                    <a:pt x="3429000" y="6330950"/>
                  </a:cubicBezTo>
                  <a:lnTo>
                    <a:pt x="1016000" y="6330950"/>
                  </a:lnTo>
                  <a:cubicBezTo>
                    <a:pt x="466090" y="6330950"/>
                    <a:pt x="19050" y="5883910"/>
                    <a:pt x="19050" y="5334000"/>
                  </a:cubicBezTo>
                  <a:lnTo>
                    <a:pt x="19050" y="1016000"/>
                  </a:lnTo>
                  <a:cubicBezTo>
                    <a:pt x="19050" y="466090"/>
                    <a:pt x="466090" y="19050"/>
                    <a:pt x="1016000" y="19050"/>
                  </a:cubicBezTo>
                  <a:lnTo>
                    <a:pt x="3429000" y="19050"/>
                  </a:lnTo>
                  <a:moveTo>
                    <a:pt x="3429000" y="0"/>
                  </a:moveTo>
                  <a:lnTo>
                    <a:pt x="1016000" y="0"/>
                  </a:lnTo>
                  <a:cubicBezTo>
                    <a:pt x="454660" y="0"/>
                    <a:pt x="0" y="454660"/>
                    <a:pt x="0" y="1016000"/>
                  </a:cubicBezTo>
                  <a:lnTo>
                    <a:pt x="0" y="5334000"/>
                  </a:lnTo>
                  <a:cubicBezTo>
                    <a:pt x="0" y="5895340"/>
                    <a:pt x="454660" y="6350000"/>
                    <a:pt x="1016000" y="6350000"/>
                  </a:cubicBezTo>
                  <a:lnTo>
                    <a:pt x="3429000" y="6350000"/>
                  </a:lnTo>
                  <a:cubicBezTo>
                    <a:pt x="3990340" y="6350000"/>
                    <a:pt x="4445000" y="5895340"/>
                    <a:pt x="4445000" y="5334000"/>
                  </a:cubicBezTo>
                  <a:lnTo>
                    <a:pt x="4445000" y="1016000"/>
                  </a:lnTo>
                  <a:cubicBezTo>
                    <a:pt x="4445000" y="454660"/>
                    <a:pt x="3990340" y="0"/>
                    <a:pt x="3429000" y="0"/>
                  </a:cubicBezTo>
                  <a:lnTo>
                    <a:pt x="3429000" y="0"/>
                  </a:lnTo>
                  <a:close/>
                </a:path>
              </a:pathLst>
            </a:custGeom>
            <a:solidFill>
              <a:srgbClr val="222221"/>
            </a:solidFill>
          </p:spPr>
        </p:sp>
      </p:grpSp>
      <p:sp>
        <p:nvSpPr>
          <p:cNvPr id="15" name="TextBox 15"/>
          <p:cNvSpPr txBox="1"/>
          <p:nvPr/>
        </p:nvSpPr>
        <p:spPr>
          <a:xfrm>
            <a:off x="4924724" y="2599151"/>
            <a:ext cx="8438551" cy="1429385"/>
          </a:xfrm>
          <a:prstGeom prst="rect">
            <a:avLst/>
          </a:prstGeom>
        </p:spPr>
        <p:txBody>
          <a:bodyPr lIns="0" tIns="0" rIns="0" bIns="0" rtlCol="0" anchor="t">
            <a:spAutoFit/>
          </a:bodyPr>
          <a:lstStyle/>
          <a:p>
            <a:pPr algn="ctr">
              <a:lnSpc>
                <a:spcPts val="3640"/>
              </a:lnSpc>
            </a:pPr>
            <a:r>
              <a:rPr lang="en-US" sz="2600">
                <a:solidFill>
                  <a:srgbClr val="222221"/>
                </a:solidFill>
                <a:latin typeface="Agrandir"/>
                <a:ea typeface="Agrandir"/>
                <a:cs typeface="Agrandir"/>
                <a:sym typeface="Agrandir"/>
              </a:rPr>
              <a:t>This project focuses on building a Machine Learning-based churn prediction system for telecom companies.</a:t>
            </a:r>
          </a:p>
        </p:txBody>
      </p:sp>
      <p:sp>
        <p:nvSpPr>
          <p:cNvPr id="16" name="TextBox 16"/>
          <p:cNvSpPr txBox="1"/>
          <p:nvPr/>
        </p:nvSpPr>
        <p:spPr>
          <a:xfrm>
            <a:off x="4924724" y="4123786"/>
            <a:ext cx="8438551" cy="3009265"/>
          </a:xfrm>
          <a:prstGeom prst="rect">
            <a:avLst/>
          </a:prstGeom>
        </p:spPr>
        <p:txBody>
          <a:bodyPr lIns="0" tIns="0" rIns="0" bIns="0" rtlCol="0" anchor="t">
            <a:spAutoFit/>
          </a:bodyPr>
          <a:lstStyle/>
          <a:p>
            <a:pPr algn="ctr">
              <a:lnSpc>
                <a:spcPts val="2600"/>
              </a:lnSpc>
            </a:pPr>
            <a:r>
              <a:rPr lang="en-US" sz="2600" b="1" u="sng" spc="-52">
                <a:solidFill>
                  <a:srgbClr val="222221"/>
                </a:solidFill>
                <a:latin typeface="Agrandir Bold"/>
                <a:ea typeface="Agrandir Bold"/>
                <a:cs typeface="Agrandir Bold"/>
                <a:sym typeface="Agrandir Bold"/>
              </a:rPr>
              <a:t>The system</a:t>
            </a:r>
            <a:r>
              <a:rPr lang="en-US" sz="2600" b="1" spc="-52">
                <a:solidFill>
                  <a:srgbClr val="222221"/>
                </a:solidFill>
                <a:latin typeface="Agrandir Bold"/>
                <a:ea typeface="Agrandir Bold"/>
                <a:cs typeface="Agrandir Bold"/>
                <a:sym typeface="Agrandir Bold"/>
              </a:rPr>
              <a:t> :</a:t>
            </a:r>
          </a:p>
          <a:p>
            <a:pPr algn="ctr">
              <a:lnSpc>
                <a:spcPts val="2600"/>
              </a:lnSpc>
            </a:pPr>
            <a:endParaRPr lang="en-US" sz="2600" b="1" spc="-52">
              <a:solidFill>
                <a:srgbClr val="222221"/>
              </a:solidFill>
              <a:latin typeface="Agrandir Bold"/>
              <a:ea typeface="Agrandir Bold"/>
              <a:cs typeface="Agrandir Bold"/>
              <a:sym typeface="Agrandir Bold"/>
            </a:endParaRPr>
          </a:p>
          <a:p>
            <a:pPr marL="561341" lvl="1" indent="-280670" algn="l">
              <a:lnSpc>
                <a:spcPts val="2600"/>
              </a:lnSpc>
              <a:buFont typeface="Arial"/>
              <a:buChar char="•"/>
            </a:pPr>
            <a:r>
              <a:rPr lang="en-US" sz="2600" spc="-52">
                <a:solidFill>
                  <a:srgbClr val="222221"/>
                </a:solidFill>
                <a:latin typeface="Arimo"/>
                <a:ea typeface="Arimo"/>
                <a:cs typeface="Arimo"/>
                <a:sym typeface="Arimo"/>
              </a:rPr>
              <a:t>Analyzes customer usage patterns .</a:t>
            </a:r>
          </a:p>
          <a:p>
            <a:pPr marL="561341" lvl="1" indent="-280670" algn="l">
              <a:lnSpc>
                <a:spcPts val="2600"/>
              </a:lnSpc>
              <a:buFont typeface="Arial"/>
              <a:buChar char="•"/>
            </a:pPr>
            <a:r>
              <a:rPr lang="en-US" sz="2600" spc="-52">
                <a:solidFill>
                  <a:srgbClr val="222221"/>
                </a:solidFill>
                <a:latin typeface="Arimo"/>
                <a:ea typeface="Arimo"/>
                <a:cs typeface="Arimo"/>
                <a:sym typeface="Arimo"/>
              </a:rPr>
              <a:t>Identifies high-churn probability customers .</a:t>
            </a:r>
          </a:p>
          <a:p>
            <a:pPr marL="561341" lvl="1" indent="-280670" algn="l">
              <a:lnSpc>
                <a:spcPts val="2600"/>
              </a:lnSpc>
              <a:buFont typeface="Arial"/>
              <a:buChar char="•"/>
            </a:pPr>
            <a:r>
              <a:rPr lang="en-US" sz="2600" spc="-52">
                <a:solidFill>
                  <a:srgbClr val="222221"/>
                </a:solidFill>
                <a:latin typeface="Arimo"/>
                <a:ea typeface="Arimo"/>
                <a:cs typeface="Arimo"/>
                <a:sym typeface="Arimo"/>
              </a:rPr>
              <a:t>Helps telecom companies improve customer retention strategies .</a:t>
            </a:r>
          </a:p>
          <a:p>
            <a:pPr marL="561341" lvl="1" indent="-280670" algn="l">
              <a:lnSpc>
                <a:spcPts val="2600"/>
              </a:lnSpc>
              <a:buFont typeface="Arial"/>
              <a:buChar char="•"/>
            </a:pPr>
            <a:r>
              <a:rPr lang="en-US" sz="2600" spc="-52">
                <a:solidFill>
                  <a:srgbClr val="222221"/>
                </a:solidFill>
                <a:latin typeface="Arimo"/>
                <a:ea typeface="Arimo"/>
                <a:cs typeface="Arimo"/>
                <a:sym typeface="Arimo"/>
              </a:rPr>
              <a:t>Provides data insights, visualizations, and model performance comparison .</a:t>
            </a:r>
          </a:p>
          <a:p>
            <a:pPr algn="ctr">
              <a:lnSpc>
                <a:spcPts val="2600"/>
              </a:lnSpc>
              <a:spcBef>
                <a:spcPct val="0"/>
              </a:spcBef>
            </a:pPr>
            <a:endParaRPr lang="en-US" sz="2600" spc="-52">
              <a:solidFill>
                <a:srgbClr val="222221"/>
              </a:solidFill>
              <a:latin typeface="Arimo"/>
              <a:ea typeface="Arimo"/>
              <a:cs typeface="Arimo"/>
              <a:sym typeface="Arimo"/>
            </a:endParaRPr>
          </a:p>
        </p:txBody>
      </p:sp>
      <p:sp>
        <p:nvSpPr>
          <p:cNvPr id="17" name="TextBox 17"/>
          <p:cNvSpPr txBox="1"/>
          <p:nvPr/>
        </p:nvSpPr>
        <p:spPr>
          <a:xfrm>
            <a:off x="4924724" y="6950294"/>
            <a:ext cx="8438551" cy="3276162"/>
          </a:xfrm>
          <a:prstGeom prst="rect">
            <a:avLst/>
          </a:prstGeom>
        </p:spPr>
        <p:txBody>
          <a:bodyPr lIns="0" tIns="0" rIns="0" bIns="0" rtlCol="0" anchor="t">
            <a:spAutoFit/>
          </a:bodyPr>
          <a:lstStyle/>
          <a:p>
            <a:pPr algn="ctr">
              <a:lnSpc>
                <a:spcPts val="2607"/>
              </a:lnSpc>
              <a:spcBef>
                <a:spcPct val="0"/>
              </a:spcBef>
            </a:pPr>
            <a:r>
              <a:rPr lang="en-US" sz="2607" b="1" u="sng" spc="-52">
                <a:solidFill>
                  <a:srgbClr val="222221"/>
                </a:solidFill>
                <a:latin typeface="Arimo Bold"/>
                <a:ea typeface="Arimo Bold"/>
                <a:cs typeface="Arimo Bold"/>
                <a:sym typeface="Arimo Bold"/>
              </a:rPr>
              <a:t>The final product includes </a:t>
            </a:r>
            <a:r>
              <a:rPr lang="en-US" sz="2607" b="1" spc="-52">
                <a:solidFill>
                  <a:srgbClr val="222221"/>
                </a:solidFill>
                <a:latin typeface="Arimo Bold"/>
                <a:ea typeface="Arimo Bold"/>
                <a:cs typeface="Arimo Bold"/>
                <a:sym typeface="Arimo Bold"/>
              </a:rPr>
              <a:t>:</a:t>
            </a:r>
          </a:p>
          <a:p>
            <a:pPr algn="ctr">
              <a:lnSpc>
                <a:spcPts val="2607"/>
              </a:lnSpc>
              <a:spcBef>
                <a:spcPct val="0"/>
              </a:spcBef>
            </a:pPr>
            <a:endParaRPr lang="en-US" sz="2607" b="1" spc="-52">
              <a:solidFill>
                <a:srgbClr val="222221"/>
              </a:solidFill>
              <a:latin typeface="Arimo Bold"/>
              <a:ea typeface="Arimo Bold"/>
              <a:cs typeface="Arimo Bold"/>
              <a:sym typeface="Arimo Bold"/>
            </a:endParaRPr>
          </a:p>
          <a:p>
            <a:pPr marL="563018" lvl="1" indent="-281509" algn="l">
              <a:lnSpc>
                <a:spcPts val="2607"/>
              </a:lnSpc>
              <a:buFont typeface="Arial"/>
              <a:buChar char="•"/>
            </a:pPr>
            <a:r>
              <a:rPr lang="en-US" sz="2607" spc="-52">
                <a:solidFill>
                  <a:srgbClr val="222221"/>
                </a:solidFill>
                <a:latin typeface="Arimo"/>
                <a:ea typeface="Arimo"/>
                <a:cs typeface="Arimo"/>
                <a:sym typeface="Arimo"/>
              </a:rPr>
              <a:t>Dataset upload</a:t>
            </a:r>
          </a:p>
          <a:p>
            <a:pPr marL="563018" lvl="1" indent="-281509" algn="l">
              <a:lnSpc>
                <a:spcPts val="2607"/>
              </a:lnSpc>
              <a:buFont typeface="Arial"/>
              <a:buChar char="•"/>
            </a:pPr>
            <a:r>
              <a:rPr lang="en-US" sz="2607" spc="-52">
                <a:solidFill>
                  <a:srgbClr val="222221"/>
                </a:solidFill>
                <a:latin typeface="Arimo"/>
                <a:ea typeface="Arimo"/>
                <a:cs typeface="Arimo"/>
                <a:sym typeface="Arimo"/>
              </a:rPr>
              <a:t>Multi-model training (Decision Tree, Random</a:t>
            </a:r>
          </a:p>
          <a:p>
            <a:pPr marL="563018" lvl="1" indent="-281509" algn="l">
              <a:lnSpc>
                <a:spcPts val="2607"/>
              </a:lnSpc>
              <a:buFont typeface="Arial"/>
              <a:buChar char="•"/>
            </a:pPr>
            <a:r>
              <a:rPr lang="en-US" sz="2607" spc="-52">
                <a:solidFill>
                  <a:srgbClr val="222221"/>
                </a:solidFill>
                <a:latin typeface="Arimo"/>
                <a:ea typeface="Arimo"/>
                <a:cs typeface="Arimo"/>
                <a:sym typeface="Arimo"/>
              </a:rPr>
              <a:t>Forest, XGBoost)</a:t>
            </a:r>
          </a:p>
          <a:p>
            <a:pPr marL="563018" lvl="1" indent="-281509" algn="l">
              <a:lnSpc>
                <a:spcPts val="2607"/>
              </a:lnSpc>
              <a:buFont typeface="Arial"/>
              <a:buChar char="•"/>
            </a:pPr>
            <a:r>
              <a:rPr lang="en-US" sz="2607" spc="-52">
                <a:solidFill>
                  <a:srgbClr val="222221"/>
                </a:solidFill>
                <a:latin typeface="Arimo"/>
                <a:ea typeface="Arimo"/>
                <a:cs typeface="Arimo"/>
                <a:sym typeface="Arimo"/>
              </a:rPr>
              <a:t>Churn prediction screen</a:t>
            </a:r>
          </a:p>
          <a:p>
            <a:pPr marL="563018" lvl="1" indent="-281509" algn="l">
              <a:lnSpc>
                <a:spcPts val="2607"/>
              </a:lnSpc>
              <a:buFont typeface="Arial"/>
              <a:buChar char="•"/>
            </a:pPr>
            <a:r>
              <a:rPr lang="en-US" sz="2607" spc="-52">
                <a:solidFill>
                  <a:srgbClr val="222221"/>
                </a:solidFill>
                <a:latin typeface="Arimo"/>
                <a:ea typeface="Arimo"/>
                <a:cs typeface="Arimo"/>
                <a:sym typeface="Arimo"/>
              </a:rPr>
              <a:t>Feature importance</a:t>
            </a:r>
          </a:p>
          <a:p>
            <a:pPr marL="563018" lvl="1" indent="-281509" algn="l">
              <a:lnSpc>
                <a:spcPts val="2607"/>
              </a:lnSpc>
              <a:buFont typeface="Arial"/>
              <a:buChar char="•"/>
            </a:pPr>
            <a:r>
              <a:rPr lang="en-US" sz="2607" spc="-52">
                <a:solidFill>
                  <a:srgbClr val="222221"/>
                </a:solidFill>
                <a:latin typeface="Arimo"/>
                <a:ea typeface="Arimo"/>
                <a:cs typeface="Arimo"/>
                <a:sym typeface="Arimo"/>
              </a:rPr>
              <a:t>Insights tab</a:t>
            </a:r>
          </a:p>
          <a:p>
            <a:pPr marL="563018" lvl="1" indent="-281509" algn="l">
              <a:lnSpc>
                <a:spcPts val="2607"/>
              </a:lnSpc>
              <a:buFont typeface="Arial"/>
              <a:buChar char="•"/>
            </a:pPr>
            <a:r>
              <a:rPr lang="en-US" sz="2607" spc="-52">
                <a:solidFill>
                  <a:srgbClr val="222221"/>
                </a:solidFill>
                <a:latin typeface="Arimo"/>
                <a:ea typeface="Arimo"/>
                <a:cs typeface="Arimo"/>
                <a:sym typeface="Arimo"/>
              </a:rPr>
              <a:t>Model inspector</a:t>
            </a:r>
          </a:p>
          <a:p>
            <a:pPr marL="563018" lvl="1" indent="-281509" algn="l">
              <a:lnSpc>
                <a:spcPts val="2607"/>
              </a:lnSpc>
              <a:buFont typeface="Arial"/>
              <a:buChar char="•"/>
            </a:pPr>
            <a:r>
              <a:rPr lang="en-US" sz="2607" spc="-52">
                <a:solidFill>
                  <a:srgbClr val="222221"/>
                </a:solidFill>
                <a:latin typeface="Arimo"/>
                <a:ea typeface="Arimo"/>
                <a:cs typeface="Arimo"/>
                <a:sym typeface="Arimo"/>
              </a:rPr>
              <a:t>Downloadable performance report (CSV)</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29C978"/>
        </a:solidFill>
        <a:effectLst/>
      </p:bgPr>
    </p:bg>
    <p:spTree>
      <p:nvGrpSpPr>
        <p:cNvPr id="1" name=""/>
        <p:cNvGrpSpPr/>
        <p:nvPr/>
      </p:nvGrpSpPr>
      <p:grpSpPr>
        <a:xfrm>
          <a:off x="0" y="0"/>
          <a:ext cx="0" cy="0"/>
          <a:chOff x="0" y="0"/>
          <a:chExt cx="0" cy="0"/>
        </a:xfrm>
      </p:grpSpPr>
      <p:grpSp>
        <p:nvGrpSpPr>
          <p:cNvPr id="2" name="Group 2"/>
          <p:cNvGrpSpPr/>
          <p:nvPr/>
        </p:nvGrpSpPr>
        <p:grpSpPr>
          <a:xfrm>
            <a:off x="-115048" y="4921969"/>
            <a:ext cx="18518097" cy="4564931"/>
            <a:chOff x="0" y="0"/>
            <a:chExt cx="4877194" cy="1202286"/>
          </a:xfrm>
        </p:grpSpPr>
        <p:sp>
          <p:nvSpPr>
            <p:cNvPr id="3" name="Freeform 3"/>
            <p:cNvSpPr/>
            <p:nvPr/>
          </p:nvSpPr>
          <p:spPr>
            <a:xfrm>
              <a:off x="0" y="0"/>
              <a:ext cx="4877194" cy="1202286"/>
            </a:xfrm>
            <a:custGeom>
              <a:avLst/>
              <a:gdLst/>
              <a:ahLst/>
              <a:cxnLst/>
              <a:rect l="l" t="t" r="r" b="b"/>
              <a:pathLst>
                <a:path w="4877194" h="1202286">
                  <a:moveTo>
                    <a:pt x="0" y="0"/>
                  </a:moveTo>
                  <a:lnTo>
                    <a:pt x="4877194" y="0"/>
                  </a:lnTo>
                  <a:lnTo>
                    <a:pt x="4877194" y="1202286"/>
                  </a:lnTo>
                  <a:lnTo>
                    <a:pt x="0" y="1202286"/>
                  </a:lnTo>
                  <a:close/>
                </a:path>
              </a:pathLst>
            </a:custGeom>
            <a:solidFill>
              <a:srgbClr val="FFF8F0"/>
            </a:solidFill>
            <a:ln w="19050" cap="sq">
              <a:solidFill>
                <a:srgbClr val="222221"/>
              </a:solidFill>
              <a:prstDash val="solid"/>
              <a:miter/>
            </a:ln>
          </p:spPr>
        </p:sp>
        <p:sp>
          <p:nvSpPr>
            <p:cNvPr id="4" name="TextBox 4"/>
            <p:cNvSpPr txBox="1"/>
            <p:nvPr/>
          </p:nvSpPr>
          <p:spPr>
            <a:xfrm>
              <a:off x="0" y="-19050"/>
              <a:ext cx="4877194" cy="1221336"/>
            </a:xfrm>
            <a:prstGeom prst="rect">
              <a:avLst/>
            </a:prstGeom>
          </p:spPr>
          <p:txBody>
            <a:bodyPr lIns="50800" tIns="50800" rIns="50800" bIns="50800" rtlCol="0" anchor="ctr"/>
            <a:lstStyle/>
            <a:p>
              <a:pPr algn="ctr">
                <a:lnSpc>
                  <a:spcPts val="1400"/>
                </a:lnSpc>
              </a:pPr>
              <a:endParaRPr/>
            </a:p>
          </p:txBody>
        </p:sp>
      </p:grpSp>
      <p:sp>
        <p:nvSpPr>
          <p:cNvPr id="5" name="AutoShape 5"/>
          <p:cNvSpPr/>
          <p:nvPr/>
        </p:nvSpPr>
        <p:spPr>
          <a:xfrm flipH="1" flipV="1">
            <a:off x="9144000" y="4921969"/>
            <a:ext cx="0" cy="4564931"/>
          </a:xfrm>
          <a:prstGeom prst="line">
            <a:avLst/>
          </a:prstGeom>
          <a:ln w="19050" cap="flat">
            <a:solidFill>
              <a:srgbClr val="222221"/>
            </a:solidFill>
            <a:prstDash val="solid"/>
            <a:headEnd type="none" w="sm" len="sm"/>
            <a:tailEnd type="none" w="sm" len="sm"/>
          </a:ln>
        </p:spPr>
      </p:sp>
      <p:grpSp>
        <p:nvGrpSpPr>
          <p:cNvPr id="6" name="Group 6"/>
          <p:cNvGrpSpPr/>
          <p:nvPr/>
        </p:nvGrpSpPr>
        <p:grpSpPr>
          <a:xfrm>
            <a:off x="-451931" y="9486900"/>
            <a:ext cx="19210912" cy="800100"/>
            <a:chOff x="0" y="0"/>
            <a:chExt cx="5059664" cy="210726"/>
          </a:xfrm>
        </p:grpSpPr>
        <p:sp>
          <p:nvSpPr>
            <p:cNvPr id="7" name="Freeform 7"/>
            <p:cNvSpPr/>
            <p:nvPr/>
          </p:nvSpPr>
          <p:spPr>
            <a:xfrm>
              <a:off x="0" y="0"/>
              <a:ext cx="5059664" cy="210726"/>
            </a:xfrm>
            <a:custGeom>
              <a:avLst/>
              <a:gdLst/>
              <a:ahLst/>
              <a:cxnLst/>
              <a:rect l="l" t="t" r="r" b="b"/>
              <a:pathLst>
                <a:path w="5059664" h="210726">
                  <a:moveTo>
                    <a:pt x="0" y="0"/>
                  </a:moveTo>
                  <a:lnTo>
                    <a:pt x="5059664" y="0"/>
                  </a:lnTo>
                  <a:lnTo>
                    <a:pt x="5059664" y="210726"/>
                  </a:lnTo>
                  <a:lnTo>
                    <a:pt x="0" y="210726"/>
                  </a:lnTo>
                  <a:close/>
                </a:path>
              </a:pathLst>
            </a:custGeom>
            <a:solidFill>
              <a:srgbClr val="222221"/>
            </a:solidFill>
            <a:ln cap="sq">
              <a:noFill/>
              <a:prstDash val="solid"/>
              <a:miter/>
            </a:ln>
          </p:spPr>
        </p:sp>
        <p:sp>
          <p:nvSpPr>
            <p:cNvPr id="8" name="TextBox 8"/>
            <p:cNvSpPr txBox="1"/>
            <p:nvPr/>
          </p:nvSpPr>
          <p:spPr>
            <a:xfrm>
              <a:off x="0" y="-19050"/>
              <a:ext cx="5059664" cy="229776"/>
            </a:xfrm>
            <a:prstGeom prst="rect">
              <a:avLst/>
            </a:prstGeom>
          </p:spPr>
          <p:txBody>
            <a:bodyPr lIns="254000" tIns="254000" rIns="254000" bIns="254000" rtlCol="0" anchor="ctr"/>
            <a:lstStyle/>
            <a:p>
              <a:pPr algn="ctr">
                <a:lnSpc>
                  <a:spcPts val="1500"/>
                </a:lnSpc>
              </a:pPr>
              <a:endParaRPr/>
            </a:p>
          </p:txBody>
        </p:sp>
      </p:grpSp>
      <p:grpSp>
        <p:nvGrpSpPr>
          <p:cNvPr id="9" name="Group 9"/>
          <p:cNvGrpSpPr>
            <a:grpSpLocks noChangeAspect="1"/>
          </p:cNvGrpSpPr>
          <p:nvPr/>
        </p:nvGrpSpPr>
        <p:grpSpPr>
          <a:xfrm>
            <a:off x="9853097" y="1393318"/>
            <a:ext cx="7964901" cy="3185960"/>
            <a:chOff x="0" y="0"/>
            <a:chExt cx="6350000" cy="2540000"/>
          </a:xfrm>
        </p:grpSpPr>
        <p:sp>
          <p:nvSpPr>
            <p:cNvPr id="10" name="Freeform 10"/>
            <p:cNvSpPr/>
            <p:nvPr/>
          </p:nvSpPr>
          <p:spPr>
            <a:xfrm>
              <a:off x="0" y="0"/>
              <a:ext cx="6350000" cy="2540000"/>
            </a:xfrm>
            <a:custGeom>
              <a:avLst/>
              <a:gdLst/>
              <a:ahLst/>
              <a:cxnLst/>
              <a:rect l="l" t="t" r="r" b="b"/>
              <a:pathLst>
                <a:path w="6350000" h="2540000">
                  <a:moveTo>
                    <a:pt x="0" y="2159000"/>
                  </a:moveTo>
                  <a:lnTo>
                    <a:pt x="0" y="381000"/>
                  </a:lnTo>
                  <a:cubicBezTo>
                    <a:pt x="0" y="170180"/>
                    <a:pt x="170180" y="0"/>
                    <a:pt x="381000" y="0"/>
                  </a:cubicBezTo>
                  <a:lnTo>
                    <a:pt x="5969000" y="0"/>
                  </a:lnTo>
                  <a:cubicBezTo>
                    <a:pt x="6179820" y="0"/>
                    <a:pt x="6350000" y="170180"/>
                    <a:pt x="6350000" y="381000"/>
                  </a:cubicBezTo>
                  <a:lnTo>
                    <a:pt x="6350000" y="2159000"/>
                  </a:lnTo>
                  <a:cubicBezTo>
                    <a:pt x="6350000" y="2369820"/>
                    <a:pt x="6179820" y="2540000"/>
                    <a:pt x="5969000" y="2540000"/>
                  </a:cubicBezTo>
                  <a:lnTo>
                    <a:pt x="381000" y="2540000"/>
                  </a:lnTo>
                  <a:cubicBezTo>
                    <a:pt x="170180" y="2540000"/>
                    <a:pt x="0" y="2369820"/>
                    <a:pt x="0" y="2159000"/>
                  </a:cubicBezTo>
                  <a:close/>
                </a:path>
              </a:pathLst>
            </a:custGeom>
            <a:blipFill>
              <a:blip r:embed="rId2"/>
              <a:stretch>
                <a:fillRect l="-2070" t="-3600" r="-1811" b="-46702"/>
              </a:stretch>
            </a:blipFill>
          </p:spPr>
        </p:sp>
        <p:sp>
          <p:nvSpPr>
            <p:cNvPr id="11" name="Freeform 11"/>
            <p:cNvSpPr/>
            <p:nvPr/>
          </p:nvSpPr>
          <p:spPr>
            <a:xfrm>
              <a:off x="0" y="0"/>
              <a:ext cx="6350000" cy="2540000"/>
            </a:xfrm>
            <a:custGeom>
              <a:avLst/>
              <a:gdLst/>
              <a:ahLst/>
              <a:cxnLst/>
              <a:rect l="l" t="t" r="r" b="b"/>
              <a:pathLst>
                <a:path w="6350000" h="2540000">
                  <a:moveTo>
                    <a:pt x="5969000" y="19050"/>
                  </a:moveTo>
                  <a:cubicBezTo>
                    <a:pt x="6168390" y="19050"/>
                    <a:pt x="6330950" y="181610"/>
                    <a:pt x="6330950" y="381000"/>
                  </a:cubicBezTo>
                  <a:lnTo>
                    <a:pt x="6330950" y="2159000"/>
                  </a:lnTo>
                  <a:cubicBezTo>
                    <a:pt x="6330950" y="2358390"/>
                    <a:pt x="6168390" y="2520950"/>
                    <a:pt x="5969000" y="2520950"/>
                  </a:cubicBezTo>
                  <a:lnTo>
                    <a:pt x="381000" y="2520950"/>
                  </a:lnTo>
                  <a:cubicBezTo>
                    <a:pt x="181610" y="2520950"/>
                    <a:pt x="19050" y="2358390"/>
                    <a:pt x="19050" y="2159000"/>
                  </a:cubicBezTo>
                  <a:lnTo>
                    <a:pt x="19050" y="381000"/>
                  </a:lnTo>
                  <a:cubicBezTo>
                    <a:pt x="19050" y="181610"/>
                    <a:pt x="181610" y="19050"/>
                    <a:pt x="381000" y="19050"/>
                  </a:cubicBezTo>
                  <a:lnTo>
                    <a:pt x="5969000" y="19050"/>
                  </a:lnTo>
                  <a:moveTo>
                    <a:pt x="5969000" y="0"/>
                  </a:moveTo>
                  <a:lnTo>
                    <a:pt x="381000" y="0"/>
                  </a:lnTo>
                  <a:cubicBezTo>
                    <a:pt x="170180" y="0"/>
                    <a:pt x="0" y="170180"/>
                    <a:pt x="0" y="381000"/>
                  </a:cubicBezTo>
                  <a:lnTo>
                    <a:pt x="0" y="2159000"/>
                  </a:lnTo>
                  <a:cubicBezTo>
                    <a:pt x="0" y="2369820"/>
                    <a:pt x="170180" y="2540000"/>
                    <a:pt x="381000" y="2540000"/>
                  </a:cubicBezTo>
                  <a:lnTo>
                    <a:pt x="5969000" y="2540000"/>
                  </a:lnTo>
                  <a:cubicBezTo>
                    <a:pt x="6179820" y="2540000"/>
                    <a:pt x="6350000" y="2369820"/>
                    <a:pt x="6350000" y="2159000"/>
                  </a:cubicBezTo>
                  <a:lnTo>
                    <a:pt x="6350000" y="381000"/>
                  </a:lnTo>
                  <a:cubicBezTo>
                    <a:pt x="6350000" y="170180"/>
                    <a:pt x="6179820" y="0"/>
                    <a:pt x="5969000" y="0"/>
                  </a:cubicBezTo>
                  <a:lnTo>
                    <a:pt x="5969000" y="0"/>
                  </a:lnTo>
                  <a:close/>
                </a:path>
              </a:pathLst>
            </a:custGeom>
            <a:solidFill>
              <a:srgbClr val="222221"/>
            </a:solidFill>
          </p:spPr>
        </p:sp>
      </p:grpSp>
      <p:sp>
        <p:nvSpPr>
          <p:cNvPr id="12" name="TextBox 12"/>
          <p:cNvSpPr txBox="1"/>
          <p:nvPr/>
        </p:nvSpPr>
        <p:spPr>
          <a:xfrm>
            <a:off x="201473" y="225854"/>
            <a:ext cx="12501707" cy="1973126"/>
          </a:xfrm>
          <a:prstGeom prst="rect">
            <a:avLst/>
          </a:prstGeom>
        </p:spPr>
        <p:txBody>
          <a:bodyPr lIns="0" tIns="0" rIns="0" bIns="0" rtlCol="0" anchor="t">
            <a:spAutoFit/>
          </a:bodyPr>
          <a:lstStyle/>
          <a:p>
            <a:pPr algn="l">
              <a:lnSpc>
                <a:spcPts val="7137"/>
              </a:lnSpc>
            </a:pPr>
            <a:r>
              <a:rPr lang="en-US" sz="6488" b="1">
                <a:solidFill>
                  <a:srgbClr val="222221"/>
                </a:solidFill>
                <a:latin typeface="Heading Now 71-78 Bold"/>
                <a:ea typeface="Heading Now 71-78 Bold"/>
                <a:cs typeface="Heading Now 71-78 Bold"/>
                <a:sym typeface="Heading Now 71-78 Bold"/>
              </a:rPr>
              <a:t>REASON OF CHOOSING THIS PROJECT</a:t>
            </a:r>
          </a:p>
        </p:txBody>
      </p:sp>
      <p:sp>
        <p:nvSpPr>
          <p:cNvPr id="13" name="TextBox 13"/>
          <p:cNvSpPr txBox="1"/>
          <p:nvPr/>
        </p:nvSpPr>
        <p:spPr>
          <a:xfrm>
            <a:off x="1028700" y="5294354"/>
            <a:ext cx="7151033" cy="3705860"/>
          </a:xfrm>
          <a:prstGeom prst="rect">
            <a:avLst/>
          </a:prstGeom>
        </p:spPr>
        <p:txBody>
          <a:bodyPr lIns="0" tIns="0" rIns="0" bIns="0" rtlCol="0" anchor="t">
            <a:spAutoFit/>
          </a:bodyPr>
          <a:lstStyle/>
          <a:p>
            <a:pPr marL="561341" lvl="1" indent="-280670" algn="l">
              <a:lnSpc>
                <a:spcPts val="3640"/>
              </a:lnSpc>
              <a:buFont typeface="Arial"/>
              <a:buChar char="•"/>
            </a:pPr>
            <a:r>
              <a:rPr lang="en-US" sz="2600">
                <a:solidFill>
                  <a:srgbClr val="222221"/>
                </a:solidFill>
                <a:latin typeface="Heading Now 71-78"/>
                <a:ea typeface="Heading Now 71-78"/>
                <a:cs typeface="Heading Now 71-78"/>
                <a:sym typeface="Heading Now 71-78"/>
              </a:rPr>
              <a:t>Telecom churn is a real industry problem</a:t>
            </a:r>
          </a:p>
          <a:p>
            <a:pPr marL="561341" lvl="1" indent="-280670" algn="l">
              <a:lnSpc>
                <a:spcPts val="3640"/>
              </a:lnSpc>
              <a:buFont typeface="Arial"/>
              <a:buChar char="•"/>
            </a:pPr>
            <a:r>
              <a:rPr lang="en-US" sz="2600">
                <a:solidFill>
                  <a:srgbClr val="222221"/>
                </a:solidFill>
                <a:latin typeface="Heading Now 71-78"/>
                <a:ea typeface="Heading Now 71-78"/>
                <a:cs typeface="Heading Now 71-78"/>
                <a:sym typeface="Heading Now 71-78"/>
              </a:rPr>
              <a:t>Every company wants to retain customers</a:t>
            </a:r>
          </a:p>
          <a:p>
            <a:pPr marL="561341" lvl="1" indent="-280670" algn="l">
              <a:lnSpc>
                <a:spcPts val="3640"/>
              </a:lnSpc>
              <a:buFont typeface="Arial"/>
              <a:buChar char="•"/>
            </a:pPr>
            <a:r>
              <a:rPr lang="en-US" sz="2600">
                <a:solidFill>
                  <a:srgbClr val="222221"/>
                </a:solidFill>
                <a:latin typeface="Heading Now 71-78"/>
                <a:ea typeface="Heading Now 71-78"/>
                <a:cs typeface="Heading Now 71-78"/>
                <a:sym typeface="Heading Now 71-78"/>
              </a:rPr>
              <a:t>Predictive analytics is highly useful in this domain</a:t>
            </a:r>
          </a:p>
          <a:p>
            <a:pPr marL="561341" lvl="1" indent="-280670" algn="l">
              <a:lnSpc>
                <a:spcPts val="3640"/>
              </a:lnSpc>
              <a:buFont typeface="Arial"/>
              <a:buChar char="•"/>
            </a:pPr>
            <a:r>
              <a:rPr lang="en-US" sz="2600">
                <a:solidFill>
                  <a:srgbClr val="222221"/>
                </a:solidFill>
                <a:latin typeface="Heading Now 71-78"/>
                <a:ea typeface="Heading Now 71-78"/>
                <a:cs typeface="Heading Now 71-78"/>
                <a:sym typeface="Heading Now 71-78"/>
              </a:rPr>
              <a:t>Great combination of Machine Learning + Streamlit UI</a:t>
            </a:r>
          </a:p>
        </p:txBody>
      </p:sp>
      <p:sp>
        <p:nvSpPr>
          <p:cNvPr id="14" name="TextBox 14"/>
          <p:cNvSpPr txBox="1"/>
          <p:nvPr/>
        </p:nvSpPr>
        <p:spPr>
          <a:xfrm>
            <a:off x="10108267" y="5522954"/>
            <a:ext cx="7151033" cy="3248660"/>
          </a:xfrm>
          <a:prstGeom prst="rect">
            <a:avLst/>
          </a:prstGeom>
        </p:spPr>
        <p:txBody>
          <a:bodyPr lIns="0" tIns="0" rIns="0" bIns="0" rtlCol="0" anchor="t">
            <a:spAutoFit/>
          </a:bodyPr>
          <a:lstStyle/>
          <a:p>
            <a:pPr algn="ctr">
              <a:lnSpc>
                <a:spcPts val="3640"/>
              </a:lnSpc>
            </a:pPr>
            <a:r>
              <a:rPr lang="en-US" sz="2600">
                <a:solidFill>
                  <a:srgbClr val="222221"/>
                </a:solidFill>
                <a:latin typeface="Heading Now 71-78"/>
                <a:ea typeface="Heading Now 71-78"/>
                <a:cs typeface="Heading Now 71-78"/>
                <a:sym typeface="Heading Now 71-78"/>
              </a:rPr>
              <a:t>Provides hands-on experience with :</a:t>
            </a:r>
          </a:p>
          <a:p>
            <a:pPr algn="ctr">
              <a:lnSpc>
                <a:spcPts val="3640"/>
              </a:lnSpc>
            </a:pPr>
            <a:endParaRPr lang="en-US" sz="2600">
              <a:solidFill>
                <a:srgbClr val="222221"/>
              </a:solidFill>
              <a:latin typeface="Heading Now 71-78"/>
              <a:ea typeface="Heading Now 71-78"/>
              <a:cs typeface="Heading Now 71-78"/>
              <a:sym typeface="Heading Now 71-78"/>
            </a:endParaRPr>
          </a:p>
          <a:p>
            <a:pPr marL="561341" lvl="1" indent="-280670" algn="just">
              <a:lnSpc>
                <a:spcPts val="3640"/>
              </a:lnSpc>
              <a:buFont typeface="Arial"/>
              <a:buChar char="•"/>
            </a:pPr>
            <a:r>
              <a:rPr lang="en-US" sz="2600">
                <a:solidFill>
                  <a:srgbClr val="222221"/>
                </a:solidFill>
                <a:latin typeface="Heading Now 71-78"/>
                <a:ea typeface="Heading Now 71-78"/>
                <a:cs typeface="Heading Now 71-78"/>
                <a:sym typeface="Heading Now 71-78"/>
              </a:rPr>
              <a:t>Data preprocessing</a:t>
            </a:r>
          </a:p>
          <a:p>
            <a:pPr marL="561341" lvl="1" indent="-280670" algn="just">
              <a:lnSpc>
                <a:spcPts val="3640"/>
              </a:lnSpc>
              <a:buFont typeface="Arial"/>
              <a:buChar char="•"/>
            </a:pPr>
            <a:r>
              <a:rPr lang="en-US" sz="2600">
                <a:solidFill>
                  <a:srgbClr val="222221"/>
                </a:solidFill>
                <a:latin typeface="Heading Now 71-78"/>
                <a:ea typeface="Heading Now 71-78"/>
                <a:cs typeface="Heading Now 71-78"/>
                <a:sym typeface="Heading Now 71-78"/>
              </a:rPr>
              <a:t>Feature engineering</a:t>
            </a:r>
          </a:p>
          <a:p>
            <a:pPr marL="561341" lvl="1" indent="-280670" algn="just">
              <a:lnSpc>
                <a:spcPts val="3640"/>
              </a:lnSpc>
              <a:buFont typeface="Arial"/>
              <a:buChar char="•"/>
            </a:pPr>
            <a:r>
              <a:rPr lang="en-US" sz="2600">
                <a:solidFill>
                  <a:srgbClr val="222221"/>
                </a:solidFill>
                <a:latin typeface="Heading Now 71-78"/>
                <a:ea typeface="Heading Now 71-78"/>
                <a:cs typeface="Heading Now 71-78"/>
                <a:sym typeface="Heading Now 71-78"/>
              </a:rPr>
              <a:t>Model comparison</a:t>
            </a:r>
          </a:p>
          <a:p>
            <a:pPr marL="561341" lvl="1" indent="-280670" algn="just">
              <a:lnSpc>
                <a:spcPts val="3640"/>
              </a:lnSpc>
              <a:buFont typeface="Arial"/>
              <a:buChar char="•"/>
            </a:pPr>
            <a:r>
              <a:rPr lang="en-US" sz="2600">
                <a:solidFill>
                  <a:srgbClr val="222221"/>
                </a:solidFill>
                <a:latin typeface="Heading Now 71-78"/>
                <a:ea typeface="Heading Now 71-78"/>
                <a:cs typeface="Heading Now 71-78"/>
                <a:sym typeface="Heading Now 71-78"/>
              </a:rPr>
              <a:t>Frontend development</a:t>
            </a:r>
          </a:p>
          <a:p>
            <a:pPr marL="561341" lvl="1" indent="-280670" algn="just">
              <a:lnSpc>
                <a:spcPts val="3640"/>
              </a:lnSpc>
              <a:buFont typeface="Arial"/>
              <a:buChar char="•"/>
            </a:pPr>
            <a:r>
              <a:rPr lang="en-US" sz="2600">
                <a:solidFill>
                  <a:srgbClr val="222221"/>
                </a:solidFill>
                <a:latin typeface="Heading Now 71-78"/>
                <a:ea typeface="Heading Now 71-78"/>
                <a:cs typeface="Heading Now 71-78"/>
                <a:sym typeface="Heading Now 71-78"/>
              </a:rPr>
              <a:t>Deployment-ready workflow</a:t>
            </a:r>
          </a:p>
        </p:txBody>
      </p:sp>
      <p:sp>
        <p:nvSpPr>
          <p:cNvPr id="15" name="TextBox 15"/>
          <p:cNvSpPr txBox="1"/>
          <p:nvPr/>
        </p:nvSpPr>
        <p:spPr>
          <a:xfrm>
            <a:off x="9084647" y="5020945"/>
            <a:ext cx="118705" cy="226060"/>
          </a:xfrm>
          <a:prstGeom prst="rect">
            <a:avLst/>
          </a:prstGeom>
        </p:spPr>
        <p:txBody>
          <a:bodyPr lIns="0" tIns="0" rIns="0" bIns="0" rtlCol="0" anchor="t">
            <a:spAutoFit/>
          </a:bodyPr>
          <a:lstStyle/>
          <a:p>
            <a:pPr algn="ctr">
              <a:lnSpc>
                <a:spcPts val="1400"/>
              </a:lnSpc>
              <a:spcBef>
                <a:spcPct val="0"/>
              </a:spcBef>
            </a:pPr>
            <a:r>
              <a:rPr lang="en-US" sz="1400" b="1" spc="-28">
                <a:solidFill>
                  <a:srgbClr val="222221"/>
                </a:solidFill>
                <a:latin typeface="Heading Now 71-78 Bold"/>
                <a:ea typeface="Heading Now 71-78 Bold"/>
                <a:cs typeface="Heading Now 71-78 Bold"/>
                <a:sym typeface="Heading Now 71-78 Bold"/>
              </a:rPr>
              <a:t>I </a:t>
            </a:r>
          </a:p>
        </p:txBody>
      </p:sp>
      <p:sp>
        <p:nvSpPr>
          <p:cNvPr id="16" name="TextBox 16"/>
          <p:cNvSpPr txBox="1"/>
          <p:nvPr/>
        </p:nvSpPr>
        <p:spPr>
          <a:xfrm>
            <a:off x="435530" y="2907755"/>
            <a:ext cx="6287214" cy="442836"/>
          </a:xfrm>
          <a:prstGeom prst="rect">
            <a:avLst/>
          </a:prstGeom>
        </p:spPr>
        <p:txBody>
          <a:bodyPr lIns="0" tIns="0" rIns="0" bIns="0" rtlCol="0" anchor="t">
            <a:spAutoFit/>
          </a:bodyPr>
          <a:lstStyle/>
          <a:p>
            <a:pPr algn="ctr">
              <a:lnSpc>
                <a:spcPts val="3184"/>
              </a:lnSpc>
              <a:spcBef>
                <a:spcPct val="0"/>
              </a:spcBef>
            </a:pPr>
            <a:r>
              <a:rPr lang="en-US" sz="3184" spc="-63">
                <a:solidFill>
                  <a:srgbClr val="222221"/>
                </a:solidFill>
                <a:latin typeface="Arimo"/>
                <a:ea typeface="Arimo"/>
                <a:cs typeface="Arimo"/>
                <a:sym typeface="Arimo"/>
              </a:rPr>
              <a:t>I have chosen this project because :-</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8F0"/>
        </a:solidFill>
        <a:effectLst/>
      </p:bgPr>
    </p:bg>
    <p:spTree>
      <p:nvGrpSpPr>
        <p:cNvPr id="1" name=""/>
        <p:cNvGrpSpPr/>
        <p:nvPr/>
      </p:nvGrpSpPr>
      <p:grpSpPr>
        <a:xfrm>
          <a:off x="0" y="0"/>
          <a:ext cx="0" cy="0"/>
          <a:chOff x="0" y="0"/>
          <a:chExt cx="0" cy="0"/>
        </a:xfrm>
      </p:grpSpPr>
      <p:grpSp>
        <p:nvGrpSpPr>
          <p:cNvPr id="2" name="Group 2"/>
          <p:cNvGrpSpPr/>
          <p:nvPr/>
        </p:nvGrpSpPr>
        <p:grpSpPr>
          <a:xfrm>
            <a:off x="11920053" y="1028700"/>
            <a:ext cx="5339247" cy="2538844"/>
            <a:chOff x="0" y="0"/>
            <a:chExt cx="1406221" cy="668667"/>
          </a:xfrm>
        </p:grpSpPr>
        <p:sp>
          <p:nvSpPr>
            <p:cNvPr id="3" name="Freeform 3"/>
            <p:cNvSpPr/>
            <p:nvPr/>
          </p:nvSpPr>
          <p:spPr>
            <a:xfrm>
              <a:off x="0" y="0"/>
              <a:ext cx="1406221" cy="668667"/>
            </a:xfrm>
            <a:custGeom>
              <a:avLst/>
              <a:gdLst/>
              <a:ahLst/>
              <a:cxnLst/>
              <a:rect l="l" t="t" r="r" b="b"/>
              <a:pathLst>
                <a:path w="1406221" h="668667">
                  <a:moveTo>
                    <a:pt x="29000" y="0"/>
                  </a:moveTo>
                  <a:lnTo>
                    <a:pt x="1377221" y="0"/>
                  </a:lnTo>
                  <a:cubicBezTo>
                    <a:pt x="1384913" y="0"/>
                    <a:pt x="1392289" y="3055"/>
                    <a:pt x="1397727" y="8494"/>
                  </a:cubicBezTo>
                  <a:cubicBezTo>
                    <a:pt x="1403166" y="13932"/>
                    <a:pt x="1406221" y="21309"/>
                    <a:pt x="1406221" y="29000"/>
                  </a:cubicBezTo>
                  <a:lnTo>
                    <a:pt x="1406221" y="639667"/>
                  </a:lnTo>
                  <a:cubicBezTo>
                    <a:pt x="1406221" y="647358"/>
                    <a:pt x="1403166" y="654734"/>
                    <a:pt x="1397727" y="660173"/>
                  </a:cubicBezTo>
                  <a:cubicBezTo>
                    <a:pt x="1392289" y="665611"/>
                    <a:pt x="1384913" y="668667"/>
                    <a:pt x="1377221" y="668667"/>
                  </a:cubicBezTo>
                  <a:lnTo>
                    <a:pt x="29000" y="668667"/>
                  </a:lnTo>
                  <a:cubicBezTo>
                    <a:pt x="21309" y="668667"/>
                    <a:pt x="13932" y="665611"/>
                    <a:pt x="8494" y="660173"/>
                  </a:cubicBezTo>
                  <a:cubicBezTo>
                    <a:pt x="3055" y="654734"/>
                    <a:pt x="0" y="647358"/>
                    <a:pt x="0" y="639667"/>
                  </a:cubicBezTo>
                  <a:lnTo>
                    <a:pt x="0" y="29000"/>
                  </a:lnTo>
                  <a:cubicBezTo>
                    <a:pt x="0" y="21309"/>
                    <a:pt x="3055" y="13932"/>
                    <a:pt x="8494" y="8494"/>
                  </a:cubicBezTo>
                  <a:cubicBezTo>
                    <a:pt x="13932" y="3055"/>
                    <a:pt x="21309" y="0"/>
                    <a:pt x="29000" y="0"/>
                  </a:cubicBezTo>
                  <a:close/>
                </a:path>
              </a:pathLst>
            </a:custGeom>
            <a:solidFill>
              <a:srgbClr val="FFF8F0"/>
            </a:solidFill>
            <a:ln w="19050" cap="sq">
              <a:solidFill>
                <a:srgbClr val="222221"/>
              </a:solidFill>
              <a:prstDash val="solid"/>
              <a:miter/>
            </a:ln>
          </p:spPr>
        </p:sp>
        <p:sp>
          <p:nvSpPr>
            <p:cNvPr id="4" name="TextBox 4"/>
            <p:cNvSpPr txBox="1"/>
            <p:nvPr/>
          </p:nvSpPr>
          <p:spPr>
            <a:xfrm>
              <a:off x="0" y="-19050"/>
              <a:ext cx="1406221" cy="687717"/>
            </a:xfrm>
            <a:prstGeom prst="rect">
              <a:avLst/>
            </a:prstGeom>
          </p:spPr>
          <p:txBody>
            <a:bodyPr lIns="50800" tIns="50800" rIns="50800" bIns="50800" rtlCol="0" anchor="ctr"/>
            <a:lstStyle/>
            <a:p>
              <a:pPr algn="ctr">
                <a:lnSpc>
                  <a:spcPts val="1400"/>
                </a:lnSpc>
              </a:pPr>
              <a:endParaRPr/>
            </a:p>
          </p:txBody>
        </p:sp>
      </p:grpSp>
      <p:grpSp>
        <p:nvGrpSpPr>
          <p:cNvPr id="5" name="Group 5"/>
          <p:cNvGrpSpPr/>
          <p:nvPr/>
        </p:nvGrpSpPr>
        <p:grpSpPr>
          <a:xfrm>
            <a:off x="5957792" y="1028700"/>
            <a:ext cx="5339247" cy="2538844"/>
            <a:chOff x="0" y="0"/>
            <a:chExt cx="1406221" cy="668667"/>
          </a:xfrm>
        </p:grpSpPr>
        <p:sp>
          <p:nvSpPr>
            <p:cNvPr id="6" name="Freeform 6"/>
            <p:cNvSpPr/>
            <p:nvPr/>
          </p:nvSpPr>
          <p:spPr>
            <a:xfrm>
              <a:off x="0" y="0"/>
              <a:ext cx="1406221" cy="668667"/>
            </a:xfrm>
            <a:custGeom>
              <a:avLst/>
              <a:gdLst/>
              <a:ahLst/>
              <a:cxnLst/>
              <a:rect l="l" t="t" r="r" b="b"/>
              <a:pathLst>
                <a:path w="1406221" h="668667">
                  <a:moveTo>
                    <a:pt x="29000" y="0"/>
                  </a:moveTo>
                  <a:lnTo>
                    <a:pt x="1377221" y="0"/>
                  </a:lnTo>
                  <a:cubicBezTo>
                    <a:pt x="1384913" y="0"/>
                    <a:pt x="1392289" y="3055"/>
                    <a:pt x="1397727" y="8494"/>
                  </a:cubicBezTo>
                  <a:cubicBezTo>
                    <a:pt x="1403166" y="13932"/>
                    <a:pt x="1406221" y="21309"/>
                    <a:pt x="1406221" y="29000"/>
                  </a:cubicBezTo>
                  <a:lnTo>
                    <a:pt x="1406221" y="639667"/>
                  </a:lnTo>
                  <a:cubicBezTo>
                    <a:pt x="1406221" y="647358"/>
                    <a:pt x="1403166" y="654734"/>
                    <a:pt x="1397727" y="660173"/>
                  </a:cubicBezTo>
                  <a:cubicBezTo>
                    <a:pt x="1392289" y="665611"/>
                    <a:pt x="1384913" y="668667"/>
                    <a:pt x="1377221" y="668667"/>
                  </a:cubicBezTo>
                  <a:lnTo>
                    <a:pt x="29000" y="668667"/>
                  </a:lnTo>
                  <a:cubicBezTo>
                    <a:pt x="21309" y="668667"/>
                    <a:pt x="13932" y="665611"/>
                    <a:pt x="8494" y="660173"/>
                  </a:cubicBezTo>
                  <a:cubicBezTo>
                    <a:pt x="3055" y="654734"/>
                    <a:pt x="0" y="647358"/>
                    <a:pt x="0" y="639667"/>
                  </a:cubicBezTo>
                  <a:lnTo>
                    <a:pt x="0" y="29000"/>
                  </a:lnTo>
                  <a:cubicBezTo>
                    <a:pt x="0" y="21309"/>
                    <a:pt x="3055" y="13932"/>
                    <a:pt x="8494" y="8494"/>
                  </a:cubicBezTo>
                  <a:cubicBezTo>
                    <a:pt x="13932" y="3055"/>
                    <a:pt x="21309" y="0"/>
                    <a:pt x="29000" y="0"/>
                  </a:cubicBezTo>
                  <a:close/>
                </a:path>
              </a:pathLst>
            </a:custGeom>
            <a:solidFill>
              <a:srgbClr val="FFF8F0"/>
            </a:solidFill>
            <a:ln w="19050" cap="sq">
              <a:solidFill>
                <a:srgbClr val="222221"/>
              </a:solidFill>
              <a:prstDash val="solid"/>
              <a:miter/>
            </a:ln>
          </p:spPr>
        </p:sp>
        <p:sp>
          <p:nvSpPr>
            <p:cNvPr id="7" name="TextBox 7"/>
            <p:cNvSpPr txBox="1"/>
            <p:nvPr/>
          </p:nvSpPr>
          <p:spPr>
            <a:xfrm>
              <a:off x="0" y="-19050"/>
              <a:ext cx="1406221" cy="687717"/>
            </a:xfrm>
            <a:prstGeom prst="rect">
              <a:avLst/>
            </a:prstGeom>
          </p:spPr>
          <p:txBody>
            <a:bodyPr lIns="50800" tIns="50800" rIns="50800" bIns="50800" rtlCol="0" anchor="ctr"/>
            <a:lstStyle/>
            <a:p>
              <a:pPr algn="ctr">
                <a:lnSpc>
                  <a:spcPts val="1400"/>
                </a:lnSpc>
              </a:pPr>
              <a:endParaRPr/>
            </a:p>
          </p:txBody>
        </p:sp>
      </p:grpSp>
      <p:grpSp>
        <p:nvGrpSpPr>
          <p:cNvPr id="8" name="Group 8"/>
          <p:cNvGrpSpPr/>
          <p:nvPr/>
        </p:nvGrpSpPr>
        <p:grpSpPr>
          <a:xfrm>
            <a:off x="11920053" y="3874078"/>
            <a:ext cx="5339247" cy="2538844"/>
            <a:chOff x="0" y="0"/>
            <a:chExt cx="1406221" cy="668667"/>
          </a:xfrm>
        </p:grpSpPr>
        <p:sp>
          <p:nvSpPr>
            <p:cNvPr id="9" name="Freeform 9"/>
            <p:cNvSpPr/>
            <p:nvPr/>
          </p:nvSpPr>
          <p:spPr>
            <a:xfrm>
              <a:off x="0" y="0"/>
              <a:ext cx="1406221" cy="668667"/>
            </a:xfrm>
            <a:custGeom>
              <a:avLst/>
              <a:gdLst/>
              <a:ahLst/>
              <a:cxnLst/>
              <a:rect l="l" t="t" r="r" b="b"/>
              <a:pathLst>
                <a:path w="1406221" h="668667">
                  <a:moveTo>
                    <a:pt x="29000" y="0"/>
                  </a:moveTo>
                  <a:lnTo>
                    <a:pt x="1377221" y="0"/>
                  </a:lnTo>
                  <a:cubicBezTo>
                    <a:pt x="1384913" y="0"/>
                    <a:pt x="1392289" y="3055"/>
                    <a:pt x="1397727" y="8494"/>
                  </a:cubicBezTo>
                  <a:cubicBezTo>
                    <a:pt x="1403166" y="13932"/>
                    <a:pt x="1406221" y="21309"/>
                    <a:pt x="1406221" y="29000"/>
                  </a:cubicBezTo>
                  <a:lnTo>
                    <a:pt x="1406221" y="639667"/>
                  </a:lnTo>
                  <a:cubicBezTo>
                    <a:pt x="1406221" y="647358"/>
                    <a:pt x="1403166" y="654734"/>
                    <a:pt x="1397727" y="660173"/>
                  </a:cubicBezTo>
                  <a:cubicBezTo>
                    <a:pt x="1392289" y="665611"/>
                    <a:pt x="1384913" y="668667"/>
                    <a:pt x="1377221" y="668667"/>
                  </a:cubicBezTo>
                  <a:lnTo>
                    <a:pt x="29000" y="668667"/>
                  </a:lnTo>
                  <a:cubicBezTo>
                    <a:pt x="21309" y="668667"/>
                    <a:pt x="13932" y="665611"/>
                    <a:pt x="8494" y="660173"/>
                  </a:cubicBezTo>
                  <a:cubicBezTo>
                    <a:pt x="3055" y="654734"/>
                    <a:pt x="0" y="647358"/>
                    <a:pt x="0" y="639667"/>
                  </a:cubicBezTo>
                  <a:lnTo>
                    <a:pt x="0" y="29000"/>
                  </a:lnTo>
                  <a:cubicBezTo>
                    <a:pt x="0" y="21309"/>
                    <a:pt x="3055" y="13932"/>
                    <a:pt x="8494" y="8494"/>
                  </a:cubicBezTo>
                  <a:cubicBezTo>
                    <a:pt x="13932" y="3055"/>
                    <a:pt x="21309" y="0"/>
                    <a:pt x="29000" y="0"/>
                  </a:cubicBezTo>
                  <a:close/>
                </a:path>
              </a:pathLst>
            </a:custGeom>
            <a:solidFill>
              <a:srgbClr val="FFF8F0"/>
            </a:solidFill>
            <a:ln w="19050" cap="sq">
              <a:solidFill>
                <a:srgbClr val="222221"/>
              </a:solidFill>
              <a:prstDash val="solid"/>
              <a:miter/>
            </a:ln>
          </p:spPr>
        </p:sp>
        <p:sp>
          <p:nvSpPr>
            <p:cNvPr id="10" name="TextBox 10"/>
            <p:cNvSpPr txBox="1"/>
            <p:nvPr/>
          </p:nvSpPr>
          <p:spPr>
            <a:xfrm>
              <a:off x="0" y="-19050"/>
              <a:ext cx="1406221" cy="687717"/>
            </a:xfrm>
            <a:prstGeom prst="rect">
              <a:avLst/>
            </a:prstGeom>
          </p:spPr>
          <p:txBody>
            <a:bodyPr lIns="50800" tIns="50800" rIns="50800" bIns="50800" rtlCol="0" anchor="ctr"/>
            <a:lstStyle/>
            <a:p>
              <a:pPr algn="ctr">
                <a:lnSpc>
                  <a:spcPts val="1400"/>
                </a:lnSpc>
              </a:pPr>
              <a:endParaRPr/>
            </a:p>
          </p:txBody>
        </p:sp>
      </p:grpSp>
      <p:grpSp>
        <p:nvGrpSpPr>
          <p:cNvPr id="11" name="Group 11"/>
          <p:cNvGrpSpPr/>
          <p:nvPr/>
        </p:nvGrpSpPr>
        <p:grpSpPr>
          <a:xfrm>
            <a:off x="5957792" y="3874078"/>
            <a:ext cx="5339247" cy="2538844"/>
            <a:chOff x="0" y="0"/>
            <a:chExt cx="1406221" cy="668667"/>
          </a:xfrm>
        </p:grpSpPr>
        <p:sp>
          <p:nvSpPr>
            <p:cNvPr id="12" name="Freeform 12"/>
            <p:cNvSpPr/>
            <p:nvPr/>
          </p:nvSpPr>
          <p:spPr>
            <a:xfrm>
              <a:off x="0" y="0"/>
              <a:ext cx="1406221" cy="668667"/>
            </a:xfrm>
            <a:custGeom>
              <a:avLst/>
              <a:gdLst/>
              <a:ahLst/>
              <a:cxnLst/>
              <a:rect l="l" t="t" r="r" b="b"/>
              <a:pathLst>
                <a:path w="1406221" h="668667">
                  <a:moveTo>
                    <a:pt x="29000" y="0"/>
                  </a:moveTo>
                  <a:lnTo>
                    <a:pt x="1377221" y="0"/>
                  </a:lnTo>
                  <a:cubicBezTo>
                    <a:pt x="1384913" y="0"/>
                    <a:pt x="1392289" y="3055"/>
                    <a:pt x="1397727" y="8494"/>
                  </a:cubicBezTo>
                  <a:cubicBezTo>
                    <a:pt x="1403166" y="13932"/>
                    <a:pt x="1406221" y="21309"/>
                    <a:pt x="1406221" y="29000"/>
                  </a:cubicBezTo>
                  <a:lnTo>
                    <a:pt x="1406221" y="639667"/>
                  </a:lnTo>
                  <a:cubicBezTo>
                    <a:pt x="1406221" y="647358"/>
                    <a:pt x="1403166" y="654734"/>
                    <a:pt x="1397727" y="660173"/>
                  </a:cubicBezTo>
                  <a:cubicBezTo>
                    <a:pt x="1392289" y="665611"/>
                    <a:pt x="1384913" y="668667"/>
                    <a:pt x="1377221" y="668667"/>
                  </a:cubicBezTo>
                  <a:lnTo>
                    <a:pt x="29000" y="668667"/>
                  </a:lnTo>
                  <a:cubicBezTo>
                    <a:pt x="21309" y="668667"/>
                    <a:pt x="13932" y="665611"/>
                    <a:pt x="8494" y="660173"/>
                  </a:cubicBezTo>
                  <a:cubicBezTo>
                    <a:pt x="3055" y="654734"/>
                    <a:pt x="0" y="647358"/>
                    <a:pt x="0" y="639667"/>
                  </a:cubicBezTo>
                  <a:lnTo>
                    <a:pt x="0" y="29000"/>
                  </a:lnTo>
                  <a:cubicBezTo>
                    <a:pt x="0" y="21309"/>
                    <a:pt x="3055" y="13932"/>
                    <a:pt x="8494" y="8494"/>
                  </a:cubicBezTo>
                  <a:cubicBezTo>
                    <a:pt x="13932" y="3055"/>
                    <a:pt x="21309" y="0"/>
                    <a:pt x="29000" y="0"/>
                  </a:cubicBezTo>
                  <a:close/>
                </a:path>
              </a:pathLst>
            </a:custGeom>
            <a:solidFill>
              <a:srgbClr val="FFF8F0"/>
            </a:solidFill>
            <a:ln w="19050" cap="sq">
              <a:solidFill>
                <a:srgbClr val="222221"/>
              </a:solidFill>
              <a:prstDash val="solid"/>
              <a:miter/>
            </a:ln>
          </p:spPr>
        </p:sp>
        <p:sp>
          <p:nvSpPr>
            <p:cNvPr id="13" name="TextBox 13"/>
            <p:cNvSpPr txBox="1"/>
            <p:nvPr/>
          </p:nvSpPr>
          <p:spPr>
            <a:xfrm>
              <a:off x="0" y="-19050"/>
              <a:ext cx="1406221" cy="687717"/>
            </a:xfrm>
            <a:prstGeom prst="rect">
              <a:avLst/>
            </a:prstGeom>
          </p:spPr>
          <p:txBody>
            <a:bodyPr lIns="50800" tIns="50800" rIns="50800" bIns="50800" rtlCol="0" anchor="ctr"/>
            <a:lstStyle/>
            <a:p>
              <a:pPr algn="ctr">
                <a:lnSpc>
                  <a:spcPts val="1400"/>
                </a:lnSpc>
              </a:pPr>
              <a:endParaRPr/>
            </a:p>
          </p:txBody>
        </p:sp>
      </p:grpSp>
      <p:grpSp>
        <p:nvGrpSpPr>
          <p:cNvPr id="14" name="Group 14"/>
          <p:cNvGrpSpPr/>
          <p:nvPr/>
        </p:nvGrpSpPr>
        <p:grpSpPr>
          <a:xfrm>
            <a:off x="6129712" y="1215390"/>
            <a:ext cx="4984214" cy="2155967"/>
            <a:chOff x="0" y="0"/>
            <a:chExt cx="1312715" cy="567827"/>
          </a:xfrm>
        </p:grpSpPr>
        <p:sp>
          <p:nvSpPr>
            <p:cNvPr id="15" name="Freeform 15"/>
            <p:cNvSpPr/>
            <p:nvPr/>
          </p:nvSpPr>
          <p:spPr>
            <a:xfrm>
              <a:off x="0" y="0"/>
              <a:ext cx="1312715" cy="567827"/>
            </a:xfrm>
            <a:custGeom>
              <a:avLst/>
              <a:gdLst/>
              <a:ahLst/>
              <a:cxnLst/>
              <a:rect l="l" t="t" r="r" b="b"/>
              <a:pathLst>
                <a:path w="1312715" h="567827">
                  <a:moveTo>
                    <a:pt x="31066" y="0"/>
                  </a:moveTo>
                  <a:lnTo>
                    <a:pt x="1281649" y="0"/>
                  </a:lnTo>
                  <a:cubicBezTo>
                    <a:pt x="1298806" y="0"/>
                    <a:pt x="1312715" y="13909"/>
                    <a:pt x="1312715" y="31066"/>
                  </a:cubicBezTo>
                  <a:lnTo>
                    <a:pt x="1312715" y="536761"/>
                  </a:lnTo>
                  <a:cubicBezTo>
                    <a:pt x="1312715" y="545000"/>
                    <a:pt x="1309442" y="552902"/>
                    <a:pt x="1303616" y="558728"/>
                  </a:cubicBezTo>
                  <a:cubicBezTo>
                    <a:pt x="1297790" y="564554"/>
                    <a:pt x="1289888" y="567827"/>
                    <a:pt x="1281649" y="567827"/>
                  </a:cubicBezTo>
                  <a:lnTo>
                    <a:pt x="31066" y="567827"/>
                  </a:lnTo>
                  <a:cubicBezTo>
                    <a:pt x="13909" y="567827"/>
                    <a:pt x="0" y="553918"/>
                    <a:pt x="0" y="536761"/>
                  </a:cubicBezTo>
                  <a:lnTo>
                    <a:pt x="0" y="31066"/>
                  </a:lnTo>
                  <a:cubicBezTo>
                    <a:pt x="0" y="13909"/>
                    <a:pt x="13909" y="0"/>
                    <a:pt x="31066" y="0"/>
                  </a:cubicBezTo>
                  <a:close/>
                </a:path>
              </a:pathLst>
            </a:custGeom>
            <a:solidFill>
              <a:srgbClr val="B9F1D1"/>
            </a:solidFill>
            <a:ln w="19050" cap="sq">
              <a:solidFill>
                <a:srgbClr val="222221"/>
              </a:solidFill>
              <a:prstDash val="solid"/>
              <a:miter/>
            </a:ln>
          </p:spPr>
        </p:sp>
        <p:sp>
          <p:nvSpPr>
            <p:cNvPr id="16" name="TextBox 16"/>
            <p:cNvSpPr txBox="1"/>
            <p:nvPr/>
          </p:nvSpPr>
          <p:spPr>
            <a:xfrm>
              <a:off x="0" y="38100"/>
              <a:ext cx="1312715" cy="529727"/>
            </a:xfrm>
            <a:prstGeom prst="rect">
              <a:avLst/>
            </a:prstGeom>
          </p:spPr>
          <p:txBody>
            <a:bodyPr lIns="114300" tIns="114300" rIns="114300" bIns="114300" rtlCol="0" anchor="ctr"/>
            <a:lstStyle/>
            <a:p>
              <a:pPr algn="ctr">
                <a:lnSpc>
                  <a:spcPts val="2699"/>
                </a:lnSpc>
              </a:pPr>
              <a:r>
                <a:rPr lang="en-US" sz="2699" b="1" dirty="0">
                  <a:solidFill>
                    <a:srgbClr val="222221"/>
                  </a:solidFill>
                  <a:latin typeface="Arimo Bold"/>
                  <a:ea typeface="Arimo Bold"/>
                  <a:cs typeface="Arimo Bold"/>
                  <a:sym typeface="Arimo Bold"/>
                </a:rPr>
                <a:t>IDENTIFIES CUSTOMERS LIKELY TO CHURN</a:t>
              </a:r>
              <a:r>
                <a:rPr lang="en-US" sz="2699" dirty="0">
                  <a:solidFill>
                    <a:srgbClr val="222221"/>
                  </a:solidFill>
                  <a:latin typeface="Arimo"/>
                  <a:ea typeface="Arimo"/>
                  <a:cs typeface="Arimo"/>
                  <a:sym typeface="Arimo"/>
                </a:rPr>
                <a:t>.</a:t>
              </a:r>
            </a:p>
            <a:p>
              <a:pPr algn="ctr">
                <a:lnSpc>
                  <a:spcPts val="2699"/>
                </a:lnSpc>
              </a:pPr>
              <a:endParaRPr lang="en-US" sz="2699" dirty="0">
                <a:solidFill>
                  <a:srgbClr val="222221"/>
                </a:solidFill>
                <a:latin typeface="Arimo"/>
                <a:ea typeface="Arimo"/>
                <a:cs typeface="Arimo"/>
                <a:sym typeface="Arimo"/>
              </a:endParaRPr>
            </a:p>
          </p:txBody>
        </p:sp>
      </p:grpSp>
      <p:grpSp>
        <p:nvGrpSpPr>
          <p:cNvPr id="17" name="Group 17"/>
          <p:cNvGrpSpPr/>
          <p:nvPr/>
        </p:nvGrpSpPr>
        <p:grpSpPr>
          <a:xfrm>
            <a:off x="12097570" y="1215390"/>
            <a:ext cx="4984214" cy="2155967"/>
            <a:chOff x="0" y="0"/>
            <a:chExt cx="1312715" cy="567827"/>
          </a:xfrm>
        </p:grpSpPr>
        <p:sp>
          <p:nvSpPr>
            <p:cNvPr id="18" name="Freeform 18"/>
            <p:cNvSpPr/>
            <p:nvPr/>
          </p:nvSpPr>
          <p:spPr>
            <a:xfrm>
              <a:off x="0" y="0"/>
              <a:ext cx="1312715" cy="567827"/>
            </a:xfrm>
            <a:custGeom>
              <a:avLst/>
              <a:gdLst/>
              <a:ahLst/>
              <a:cxnLst/>
              <a:rect l="l" t="t" r="r" b="b"/>
              <a:pathLst>
                <a:path w="1312715" h="567827">
                  <a:moveTo>
                    <a:pt x="31066" y="0"/>
                  </a:moveTo>
                  <a:lnTo>
                    <a:pt x="1281649" y="0"/>
                  </a:lnTo>
                  <a:cubicBezTo>
                    <a:pt x="1298806" y="0"/>
                    <a:pt x="1312715" y="13909"/>
                    <a:pt x="1312715" y="31066"/>
                  </a:cubicBezTo>
                  <a:lnTo>
                    <a:pt x="1312715" y="536761"/>
                  </a:lnTo>
                  <a:cubicBezTo>
                    <a:pt x="1312715" y="545000"/>
                    <a:pt x="1309442" y="552902"/>
                    <a:pt x="1303616" y="558728"/>
                  </a:cubicBezTo>
                  <a:cubicBezTo>
                    <a:pt x="1297790" y="564554"/>
                    <a:pt x="1289888" y="567827"/>
                    <a:pt x="1281649" y="567827"/>
                  </a:cubicBezTo>
                  <a:lnTo>
                    <a:pt x="31066" y="567827"/>
                  </a:lnTo>
                  <a:cubicBezTo>
                    <a:pt x="13909" y="567827"/>
                    <a:pt x="0" y="553918"/>
                    <a:pt x="0" y="536761"/>
                  </a:cubicBezTo>
                  <a:lnTo>
                    <a:pt x="0" y="31066"/>
                  </a:lnTo>
                  <a:cubicBezTo>
                    <a:pt x="0" y="13909"/>
                    <a:pt x="13909" y="0"/>
                    <a:pt x="31066" y="0"/>
                  </a:cubicBezTo>
                  <a:close/>
                </a:path>
              </a:pathLst>
            </a:custGeom>
            <a:solidFill>
              <a:srgbClr val="AAF386"/>
            </a:solidFill>
            <a:ln w="19050" cap="sq">
              <a:solidFill>
                <a:srgbClr val="222221"/>
              </a:solidFill>
              <a:prstDash val="solid"/>
              <a:miter/>
            </a:ln>
          </p:spPr>
        </p:sp>
        <p:sp>
          <p:nvSpPr>
            <p:cNvPr id="19" name="TextBox 19"/>
            <p:cNvSpPr txBox="1"/>
            <p:nvPr/>
          </p:nvSpPr>
          <p:spPr>
            <a:xfrm>
              <a:off x="0" y="-9525"/>
              <a:ext cx="1312715" cy="577352"/>
            </a:xfrm>
            <a:prstGeom prst="rect">
              <a:avLst/>
            </a:prstGeom>
          </p:spPr>
          <p:txBody>
            <a:bodyPr lIns="114300" tIns="114300" rIns="114300" bIns="114300" rtlCol="0" anchor="ctr"/>
            <a:lstStyle/>
            <a:p>
              <a:pPr algn="ctr">
                <a:lnSpc>
                  <a:spcPts val="2700"/>
                </a:lnSpc>
              </a:pPr>
              <a:r>
                <a:rPr lang="en-US" sz="2700" dirty="0">
                  <a:solidFill>
                    <a:srgbClr val="222221"/>
                  </a:solidFill>
                  <a:latin typeface="Heading Now 71-78"/>
                  <a:ea typeface="Heading Now 71-78"/>
                  <a:cs typeface="Heading Now 71-78"/>
                  <a:sym typeface="Heading Now 71-78"/>
                </a:rPr>
                <a:t>HELPS TELECOM COMPANIES TAKE EARLY ACTION.</a:t>
              </a:r>
            </a:p>
            <a:p>
              <a:pPr algn="ctr">
                <a:lnSpc>
                  <a:spcPts val="2700"/>
                </a:lnSpc>
              </a:pPr>
              <a:endParaRPr lang="en-US" sz="2700" dirty="0">
                <a:solidFill>
                  <a:srgbClr val="222221"/>
                </a:solidFill>
                <a:latin typeface="Heading Now 71-78"/>
                <a:ea typeface="Heading Now 71-78"/>
                <a:cs typeface="Heading Now 71-78"/>
                <a:sym typeface="Heading Now 71-78"/>
              </a:endParaRPr>
            </a:p>
          </p:txBody>
        </p:sp>
      </p:grpSp>
      <p:grpSp>
        <p:nvGrpSpPr>
          <p:cNvPr id="20" name="Group 20"/>
          <p:cNvGrpSpPr>
            <a:grpSpLocks noChangeAspect="1"/>
          </p:cNvGrpSpPr>
          <p:nvPr/>
        </p:nvGrpSpPr>
        <p:grpSpPr>
          <a:xfrm>
            <a:off x="172924" y="3005943"/>
            <a:ext cx="5514740" cy="5514740"/>
            <a:chOff x="0" y="0"/>
            <a:chExt cx="6350000" cy="6350000"/>
          </a:xfrm>
        </p:grpSpPr>
        <p:sp>
          <p:nvSpPr>
            <p:cNvPr id="21" name="Freeform 21"/>
            <p:cNvSpPr/>
            <p:nvPr/>
          </p:nvSpPr>
          <p:spPr>
            <a:xfrm>
              <a:off x="0" y="0"/>
              <a:ext cx="6350000" cy="6350000"/>
            </a:xfrm>
            <a:custGeom>
              <a:avLst/>
              <a:gdLst/>
              <a:ahLst/>
              <a:cxnLst/>
              <a:rect l="l" t="t" r="r" b="b"/>
              <a:pathLst>
                <a:path w="6350000" h="6350000">
                  <a:moveTo>
                    <a:pt x="5080000" y="6350000"/>
                  </a:moveTo>
                  <a:lnTo>
                    <a:pt x="1270000" y="6350000"/>
                  </a:lnTo>
                  <a:cubicBezTo>
                    <a:pt x="568960" y="6350000"/>
                    <a:pt x="0" y="5781040"/>
                    <a:pt x="0" y="5080000"/>
                  </a:cubicBezTo>
                  <a:lnTo>
                    <a:pt x="0" y="1270000"/>
                  </a:lnTo>
                  <a:cubicBezTo>
                    <a:pt x="0" y="568960"/>
                    <a:pt x="568960" y="0"/>
                    <a:pt x="1270000" y="0"/>
                  </a:cubicBezTo>
                  <a:lnTo>
                    <a:pt x="5080000" y="0"/>
                  </a:lnTo>
                  <a:cubicBezTo>
                    <a:pt x="5781040" y="0"/>
                    <a:pt x="6350000" y="568960"/>
                    <a:pt x="6350000" y="1270000"/>
                  </a:cubicBezTo>
                  <a:lnTo>
                    <a:pt x="6350000" y="5080000"/>
                  </a:lnTo>
                  <a:cubicBezTo>
                    <a:pt x="6350000" y="5781040"/>
                    <a:pt x="5781040" y="6350000"/>
                    <a:pt x="5080000" y="6350000"/>
                  </a:cubicBezTo>
                  <a:close/>
                </a:path>
              </a:pathLst>
            </a:custGeom>
            <a:blipFill>
              <a:blip r:embed="rId2"/>
              <a:stretch>
                <a:fillRect l="-13924" r="-13924"/>
              </a:stretch>
            </a:blipFill>
          </p:spPr>
        </p:sp>
        <p:sp>
          <p:nvSpPr>
            <p:cNvPr id="22" name="Freeform 22"/>
            <p:cNvSpPr/>
            <p:nvPr/>
          </p:nvSpPr>
          <p:spPr>
            <a:xfrm>
              <a:off x="0" y="0"/>
              <a:ext cx="6350000" cy="6350000"/>
            </a:xfrm>
            <a:custGeom>
              <a:avLst/>
              <a:gdLst/>
              <a:ahLst/>
              <a:cxnLst/>
              <a:rect l="l" t="t" r="r" b="b"/>
              <a:pathLst>
                <a:path w="6350000" h="6350000">
                  <a:moveTo>
                    <a:pt x="5080000" y="19050"/>
                  </a:moveTo>
                  <a:cubicBezTo>
                    <a:pt x="5769610" y="19050"/>
                    <a:pt x="6330950" y="580390"/>
                    <a:pt x="6330950" y="1270000"/>
                  </a:cubicBezTo>
                  <a:lnTo>
                    <a:pt x="6330950" y="5080000"/>
                  </a:lnTo>
                  <a:cubicBezTo>
                    <a:pt x="6330950" y="5769610"/>
                    <a:pt x="5769610" y="6330950"/>
                    <a:pt x="5080000" y="6330950"/>
                  </a:cubicBezTo>
                  <a:lnTo>
                    <a:pt x="1270000" y="6330950"/>
                  </a:lnTo>
                  <a:cubicBezTo>
                    <a:pt x="580390" y="6330950"/>
                    <a:pt x="19050" y="5769610"/>
                    <a:pt x="19050" y="5080000"/>
                  </a:cubicBezTo>
                  <a:lnTo>
                    <a:pt x="19050" y="1270000"/>
                  </a:lnTo>
                  <a:cubicBezTo>
                    <a:pt x="19050" y="580390"/>
                    <a:pt x="580390" y="19050"/>
                    <a:pt x="1270000" y="19050"/>
                  </a:cubicBezTo>
                  <a:lnTo>
                    <a:pt x="5080000" y="19050"/>
                  </a:lnTo>
                  <a:moveTo>
                    <a:pt x="5080000" y="0"/>
                  </a:moveTo>
                  <a:lnTo>
                    <a:pt x="1270000" y="0"/>
                  </a:lnTo>
                  <a:cubicBezTo>
                    <a:pt x="568960" y="0"/>
                    <a:pt x="0" y="568960"/>
                    <a:pt x="0" y="1270000"/>
                  </a:cubicBezTo>
                  <a:lnTo>
                    <a:pt x="0" y="5080000"/>
                  </a:lnTo>
                  <a:cubicBezTo>
                    <a:pt x="0" y="5781040"/>
                    <a:pt x="568960" y="6350000"/>
                    <a:pt x="1270000" y="6350000"/>
                  </a:cubicBezTo>
                  <a:lnTo>
                    <a:pt x="5080000" y="6350000"/>
                  </a:lnTo>
                  <a:cubicBezTo>
                    <a:pt x="5781040" y="6350000"/>
                    <a:pt x="6350000" y="5781040"/>
                    <a:pt x="6350000" y="5080000"/>
                  </a:cubicBezTo>
                  <a:lnTo>
                    <a:pt x="6350000" y="1270000"/>
                  </a:lnTo>
                  <a:cubicBezTo>
                    <a:pt x="6350000" y="568960"/>
                    <a:pt x="5781040" y="0"/>
                    <a:pt x="5080000" y="0"/>
                  </a:cubicBezTo>
                  <a:lnTo>
                    <a:pt x="5080000" y="0"/>
                  </a:lnTo>
                  <a:close/>
                </a:path>
              </a:pathLst>
            </a:custGeom>
            <a:solidFill>
              <a:srgbClr val="222221"/>
            </a:solidFill>
          </p:spPr>
        </p:sp>
      </p:grpSp>
      <p:grpSp>
        <p:nvGrpSpPr>
          <p:cNvPr id="23" name="Group 23"/>
          <p:cNvGrpSpPr/>
          <p:nvPr/>
        </p:nvGrpSpPr>
        <p:grpSpPr>
          <a:xfrm>
            <a:off x="5957792" y="6717722"/>
            <a:ext cx="5339247" cy="2538844"/>
            <a:chOff x="0" y="0"/>
            <a:chExt cx="1406221" cy="668667"/>
          </a:xfrm>
        </p:grpSpPr>
        <p:sp>
          <p:nvSpPr>
            <p:cNvPr id="24" name="Freeform 24"/>
            <p:cNvSpPr/>
            <p:nvPr/>
          </p:nvSpPr>
          <p:spPr>
            <a:xfrm>
              <a:off x="0" y="0"/>
              <a:ext cx="1406221" cy="668667"/>
            </a:xfrm>
            <a:custGeom>
              <a:avLst/>
              <a:gdLst/>
              <a:ahLst/>
              <a:cxnLst/>
              <a:rect l="l" t="t" r="r" b="b"/>
              <a:pathLst>
                <a:path w="1406221" h="668667">
                  <a:moveTo>
                    <a:pt x="29000" y="0"/>
                  </a:moveTo>
                  <a:lnTo>
                    <a:pt x="1377221" y="0"/>
                  </a:lnTo>
                  <a:cubicBezTo>
                    <a:pt x="1384913" y="0"/>
                    <a:pt x="1392289" y="3055"/>
                    <a:pt x="1397727" y="8494"/>
                  </a:cubicBezTo>
                  <a:cubicBezTo>
                    <a:pt x="1403166" y="13932"/>
                    <a:pt x="1406221" y="21309"/>
                    <a:pt x="1406221" y="29000"/>
                  </a:cubicBezTo>
                  <a:lnTo>
                    <a:pt x="1406221" y="639667"/>
                  </a:lnTo>
                  <a:cubicBezTo>
                    <a:pt x="1406221" y="647358"/>
                    <a:pt x="1403166" y="654734"/>
                    <a:pt x="1397727" y="660173"/>
                  </a:cubicBezTo>
                  <a:cubicBezTo>
                    <a:pt x="1392289" y="665611"/>
                    <a:pt x="1384913" y="668667"/>
                    <a:pt x="1377221" y="668667"/>
                  </a:cubicBezTo>
                  <a:lnTo>
                    <a:pt x="29000" y="668667"/>
                  </a:lnTo>
                  <a:cubicBezTo>
                    <a:pt x="21309" y="668667"/>
                    <a:pt x="13932" y="665611"/>
                    <a:pt x="8494" y="660173"/>
                  </a:cubicBezTo>
                  <a:cubicBezTo>
                    <a:pt x="3055" y="654734"/>
                    <a:pt x="0" y="647358"/>
                    <a:pt x="0" y="639667"/>
                  </a:cubicBezTo>
                  <a:lnTo>
                    <a:pt x="0" y="29000"/>
                  </a:lnTo>
                  <a:cubicBezTo>
                    <a:pt x="0" y="21309"/>
                    <a:pt x="3055" y="13932"/>
                    <a:pt x="8494" y="8494"/>
                  </a:cubicBezTo>
                  <a:cubicBezTo>
                    <a:pt x="13932" y="3055"/>
                    <a:pt x="21309" y="0"/>
                    <a:pt x="29000" y="0"/>
                  </a:cubicBezTo>
                  <a:close/>
                </a:path>
              </a:pathLst>
            </a:custGeom>
            <a:solidFill>
              <a:srgbClr val="FFF8F0"/>
            </a:solidFill>
            <a:ln w="19050" cap="sq">
              <a:solidFill>
                <a:srgbClr val="222221"/>
              </a:solidFill>
              <a:prstDash val="solid"/>
              <a:miter/>
            </a:ln>
          </p:spPr>
        </p:sp>
        <p:sp>
          <p:nvSpPr>
            <p:cNvPr id="25" name="TextBox 25"/>
            <p:cNvSpPr txBox="1"/>
            <p:nvPr/>
          </p:nvSpPr>
          <p:spPr>
            <a:xfrm>
              <a:off x="0" y="-19050"/>
              <a:ext cx="1406221" cy="687717"/>
            </a:xfrm>
            <a:prstGeom prst="rect">
              <a:avLst/>
            </a:prstGeom>
          </p:spPr>
          <p:txBody>
            <a:bodyPr lIns="50800" tIns="50800" rIns="50800" bIns="50800" rtlCol="0" anchor="ctr"/>
            <a:lstStyle/>
            <a:p>
              <a:pPr algn="ctr">
                <a:lnSpc>
                  <a:spcPts val="1400"/>
                </a:lnSpc>
              </a:pPr>
              <a:endParaRPr/>
            </a:p>
          </p:txBody>
        </p:sp>
      </p:grpSp>
      <p:grpSp>
        <p:nvGrpSpPr>
          <p:cNvPr id="26" name="Group 26"/>
          <p:cNvGrpSpPr/>
          <p:nvPr/>
        </p:nvGrpSpPr>
        <p:grpSpPr>
          <a:xfrm>
            <a:off x="11920053" y="6636442"/>
            <a:ext cx="5339247" cy="2538844"/>
            <a:chOff x="0" y="0"/>
            <a:chExt cx="1406221" cy="668667"/>
          </a:xfrm>
        </p:grpSpPr>
        <p:sp>
          <p:nvSpPr>
            <p:cNvPr id="27" name="Freeform 27"/>
            <p:cNvSpPr/>
            <p:nvPr/>
          </p:nvSpPr>
          <p:spPr>
            <a:xfrm>
              <a:off x="0" y="0"/>
              <a:ext cx="1406221" cy="668667"/>
            </a:xfrm>
            <a:custGeom>
              <a:avLst/>
              <a:gdLst/>
              <a:ahLst/>
              <a:cxnLst/>
              <a:rect l="l" t="t" r="r" b="b"/>
              <a:pathLst>
                <a:path w="1406221" h="668667">
                  <a:moveTo>
                    <a:pt x="29000" y="0"/>
                  </a:moveTo>
                  <a:lnTo>
                    <a:pt x="1377221" y="0"/>
                  </a:lnTo>
                  <a:cubicBezTo>
                    <a:pt x="1384913" y="0"/>
                    <a:pt x="1392289" y="3055"/>
                    <a:pt x="1397727" y="8494"/>
                  </a:cubicBezTo>
                  <a:cubicBezTo>
                    <a:pt x="1403166" y="13932"/>
                    <a:pt x="1406221" y="21309"/>
                    <a:pt x="1406221" y="29000"/>
                  </a:cubicBezTo>
                  <a:lnTo>
                    <a:pt x="1406221" y="639667"/>
                  </a:lnTo>
                  <a:cubicBezTo>
                    <a:pt x="1406221" y="647358"/>
                    <a:pt x="1403166" y="654734"/>
                    <a:pt x="1397727" y="660173"/>
                  </a:cubicBezTo>
                  <a:cubicBezTo>
                    <a:pt x="1392289" y="665611"/>
                    <a:pt x="1384913" y="668667"/>
                    <a:pt x="1377221" y="668667"/>
                  </a:cubicBezTo>
                  <a:lnTo>
                    <a:pt x="29000" y="668667"/>
                  </a:lnTo>
                  <a:cubicBezTo>
                    <a:pt x="21309" y="668667"/>
                    <a:pt x="13932" y="665611"/>
                    <a:pt x="8494" y="660173"/>
                  </a:cubicBezTo>
                  <a:cubicBezTo>
                    <a:pt x="3055" y="654734"/>
                    <a:pt x="0" y="647358"/>
                    <a:pt x="0" y="639667"/>
                  </a:cubicBezTo>
                  <a:lnTo>
                    <a:pt x="0" y="29000"/>
                  </a:lnTo>
                  <a:cubicBezTo>
                    <a:pt x="0" y="21309"/>
                    <a:pt x="3055" y="13932"/>
                    <a:pt x="8494" y="8494"/>
                  </a:cubicBezTo>
                  <a:cubicBezTo>
                    <a:pt x="13932" y="3055"/>
                    <a:pt x="21309" y="0"/>
                    <a:pt x="29000" y="0"/>
                  </a:cubicBezTo>
                  <a:close/>
                </a:path>
              </a:pathLst>
            </a:custGeom>
            <a:solidFill>
              <a:srgbClr val="FFF8F0"/>
            </a:solidFill>
            <a:ln w="19050" cap="sq">
              <a:solidFill>
                <a:srgbClr val="222221"/>
              </a:solidFill>
              <a:prstDash val="solid"/>
              <a:miter/>
            </a:ln>
          </p:spPr>
        </p:sp>
        <p:sp>
          <p:nvSpPr>
            <p:cNvPr id="28" name="TextBox 28"/>
            <p:cNvSpPr txBox="1"/>
            <p:nvPr/>
          </p:nvSpPr>
          <p:spPr>
            <a:xfrm>
              <a:off x="0" y="-19050"/>
              <a:ext cx="1406221" cy="687717"/>
            </a:xfrm>
            <a:prstGeom prst="rect">
              <a:avLst/>
            </a:prstGeom>
          </p:spPr>
          <p:txBody>
            <a:bodyPr lIns="50800" tIns="50800" rIns="50800" bIns="50800" rtlCol="0" anchor="ctr"/>
            <a:lstStyle/>
            <a:p>
              <a:pPr algn="ctr">
                <a:lnSpc>
                  <a:spcPts val="1400"/>
                </a:lnSpc>
              </a:pPr>
              <a:endParaRPr/>
            </a:p>
          </p:txBody>
        </p:sp>
      </p:grpSp>
      <p:grpSp>
        <p:nvGrpSpPr>
          <p:cNvPr id="29" name="Group 29"/>
          <p:cNvGrpSpPr/>
          <p:nvPr/>
        </p:nvGrpSpPr>
        <p:grpSpPr>
          <a:xfrm>
            <a:off x="6135309" y="6917747"/>
            <a:ext cx="4984214" cy="2155967"/>
            <a:chOff x="0" y="0"/>
            <a:chExt cx="1312715" cy="567827"/>
          </a:xfrm>
        </p:grpSpPr>
        <p:sp>
          <p:nvSpPr>
            <p:cNvPr id="30" name="Freeform 30"/>
            <p:cNvSpPr/>
            <p:nvPr/>
          </p:nvSpPr>
          <p:spPr>
            <a:xfrm>
              <a:off x="0" y="0"/>
              <a:ext cx="1312715" cy="567827"/>
            </a:xfrm>
            <a:custGeom>
              <a:avLst/>
              <a:gdLst/>
              <a:ahLst/>
              <a:cxnLst/>
              <a:rect l="l" t="t" r="r" b="b"/>
              <a:pathLst>
                <a:path w="1312715" h="567827">
                  <a:moveTo>
                    <a:pt x="31066" y="0"/>
                  </a:moveTo>
                  <a:lnTo>
                    <a:pt x="1281649" y="0"/>
                  </a:lnTo>
                  <a:cubicBezTo>
                    <a:pt x="1298806" y="0"/>
                    <a:pt x="1312715" y="13909"/>
                    <a:pt x="1312715" y="31066"/>
                  </a:cubicBezTo>
                  <a:lnTo>
                    <a:pt x="1312715" y="536761"/>
                  </a:lnTo>
                  <a:cubicBezTo>
                    <a:pt x="1312715" y="545000"/>
                    <a:pt x="1309442" y="552902"/>
                    <a:pt x="1303616" y="558728"/>
                  </a:cubicBezTo>
                  <a:cubicBezTo>
                    <a:pt x="1297790" y="564554"/>
                    <a:pt x="1289888" y="567827"/>
                    <a:pt x="1281649" y="567827"/>
                  </a:cubicBezTo>
                  <a:lnTo>
                    <a:pt x="31066" y="567827"/>
                  </a:lnTo>
                  <a:cubicBezTo>
                    <a:pt x="13909" y="567827"/>
                    <a:pt x="0" y="553918"/>
                    <a:pt x="0" y="536761"/>
                  </a:cubicBezTo>
                  <a:lnTo>
                    <a:pt x="0" y="31066"/>
                  </a:lnTo>
                  <a:cubicBezTo>
                    <a:pt x="0" y="13909"/>
                    <a:pt x="13909" y="0"/>
                    <a:pt x="31066" y="0"/>
                  </a:cubicBezTo>
                  <a:close/>
                </a:path>
              </a:pathLst>
            </a:custGeom>
            <a:solidFill>
              <a:srgbClr val="B9F1D1"/>
            </a:solidFill>
            <a:ln w="19050" cap="sq">
              <a:solidFill>
                <a:srgbClr val="222221"/>
              </a:solidFill>
              <a:prstDash val="solid"/>
              <a:miter/>
            </a:ln>
          </p:spPr>
        </p:sp>
        <p:sp>
          <p:nvSpPr>
            <p:cNvPr id="31" name="TextBox 31"/>
            <p:cNvSpPr txBox="1"/>
            <p:nvPr/>
          </p:nvSpPr>
          <p:spPr>
            <a:xfrm>
              <a:off x="0" y="28575"/>
              <a:ext cx="1312715" cy="539252"/>
            </a:xfrm>
            <a:prstGeom prst="rect">
              <a:avLst/>
            </a:prstGeom>
          </p:spPr>
          <p:txBody>
            <a:bodyPr lIns="114300" tIns="114300" rIns="114300" bIns="114300" rtlCol="0" anchor="ctr"/>
            <a:lstStyle/>
            <a:p>
              <a:pPr algn="ctr">
                <a:lnSpc>
                  <a:spcPts val="2700"/>
                </a:lnSpc>
              </a:pPr>
              <a:r>
                <a:rPr lang="en-US" sz="2700" b="1" dirty="0">
                  <a:solidFill>
                    <a:srgbClr val="222221"/>
                  </a:solidFill>
                  <a:latin typeface="Arimo Bold"/>
                  <a:ea typeface="Arimo Bold"/>
                  <a:cs typeface="Arimo Bold"/>
                  <a:sym typeface="Arimo Bold"/>
                </a:rPr>
                <a:t>INCREASES REVENUE RETENTION.</a:t>
              </a:r>
            </a:p>
          </p:txBody>
        </p:sp>
      </p:grpSp>
      <p:grpSp>
        <p:nvGrpSpPr>
          <p:cNvPr id="32" name="Group 32"/>
          <p:cNvGrpSpPr/>
          <p:nvPr/>
        </p:nvGrpSpPr>
        <p:grpSpPr>
          <a:xfrm>
            <a:off x="12097570" y="4076877"/>
            <a:ext cx="4984214" cy="2155967"/>
            <a:chOff x="0" y="0"/>
            <a:chExt cx="1312715" cy="567827"/>
          </a:xfrm>
        </p:grpSpPr>
        <p:sp>
          <p:nvSpPr>
            <p:cNvPr id="33" name="Freeform 33"/>
            <p:cNvSpPr/>
            <p:nvPr/>
          </p:nvSpPr>
          <p:spPr>
            <a:xfrm>
              <a:off x="0" y="0"/>
              <a:ext cx="1312715" cy="567827"/>
            </a:xfrm>
            <a:custGeom>
              <a:avLst/>
              <a:gdLst/>
              <a:ahLst/>
              <a:cxnLst/>
              <a:rect l="l" t="t" r="r" b="b"/>
              <a:pathLst>
                <a:path w="1312715" h="567827">
                  <a:moveTo>
                    <a:pt x="31066" y="0"/>
                  </a:moveTo>
                  <a:lnTo>
                    <a:pt x="1281649" y="0"/>
                  </a:lnTo>
                  <a:cubicBezTo>
                    <a:pt x="1298806" y="0"/>
                    <a:pt x="1312715" y="13909"/>
                    <a:pt x="1312715" y="31066"/>
                  </a:cubicBezTo>
                  <a:lnTo>
                    <a:pt x="1312715" y="536761"/>
                  </a:lnTo>
                  <a:cubicBezTo>
                    <a:pt x="1312715" y="545000"/>
                    <a:pt x="1309442" y="552902"/>
                    <a:pt x="1303616" y="558728"/>
                  </a:cubicBezTo>
                  <a:cubicBezTo>
                    <a:pt x="1297790" y="564554"/>
                    <a:pt x="1289888" y="567827"/>
                    <a:pt x="1281649" y="567827"/>
                  </a:cubicBezTo>
                  <a:lnTo>
                    <a:pt x="31066" y="567827"/>
                  </a:lnTo>
                  <a:cubicBezTo>
                    <a:pt x="13909" y="567827"/>
                    <a:pt x="0" y="553918"/>
                    <a:pt x="0" y="536761"/>
                  </a:cubicBezTo>
                  <a:lnTo>
                    <a:pt x="0" y="31066"/>
                  </a:lnTo>
                  <a:cubicBezTo>
                    <a:pt x="0" y="13909"/>
                    <a:pt x="13909" y="0"/>
                    <a:pt x="31066" y="0"/>
                  </a:cubicBezTo>
                  <a:close/>
                </a:path>
              </a:pathLst>
            </a:custGeom>
            <a:solidFill>
              <a:srgbClr val="B9F1D1"/>
            </a:solidFill>
            <a:ln w="19050" cap="sq">
              <a:solidFill>
                <a:srgbClr val="222221"/>
              </a:solidFill>
              <a:prstDash val="solid"/>
              <a:miter/>
            </a:ln>
          </p:spPr>
        </p:sp>
        <p:sp>
          <p:nvSpPr>
            <p:cNvPr id="34" name="TextBox 34"/>
            <p:cNvSpPr txBox="1"/>
            <p:nvPr/>
          </p:nvSpPr>
          <p:spPr>
            <a:xfrm>
              <a:off x="0" y="28575"/>
              <a:ext cx="1312715" cy="539252"/>
            </a:xfrm>
            <a:prstGeom prst="rect">
              <a:avLst/>
            </a:prstGeom>
          </p:spPr>
          <p:txBody>
            <a:bodyPr lIns="114300" tIns="114300" rIns="114300" bIns="114300" rtlCol="0" anchor="ctr"/>
            <a:lstStyle/>
            <a:p>
              <a:pPr algn="ctr">
                <a:lnSpc>
                  <a:spcPts val="2700"/>
                </a:lnSpc>
              </a:pPr>
              <a:r>
                <a:rPr lang="en-US" sz="2700" b="1" dirty="0">
                  <a:solidFill>
                    <a:srgbClr val="222221"/>
                  </a:solidFill>
                  <a:latin typeface="Arimo Bold"/>
                  <a:ea typeface="Arimo Bold"/>
                  <a:cs typeface="Arimo Bold"/>
                  <a:sym typeface="Arimo Bold"/>
                </a:rPr>
                <a:t>IMPROVES BUSINESS DECISION MAKING.</a:t>
              </a:r>
            </a:p>
          </p:txBody>
        </p:sp>
      </p:grpSp>
      <p:grpSp>
        <p:nvGrpSpPr>
          <p:cNvPr id="35" name="Group 35"/>
          <p:cNvGrpSpPr/>
          <p:nvPr/>
        </p:nvGrpSpPr>
        <p:grpSpPr>
          <a:xfrm>
            <a:off x="12097570" y="6827880"/>
            <a:ext cx="4984214" cy="2155967"/>
            <a:chOff x="0" y="0"/>
            <a:chExt cx="1312715" cy="567827"/>
          </a:xfrm>
        </p:grpSpPr>
        <p:sp>
          <p:nvSpPr>
            <p:cNvPr id="36" name="Freeform 36"/>
            <p:cNvSpPr/>
            <p:nvPr/>
          </p:nvSpPr>
          <p:spPr>
            <a:xfrm>
              <a:off x="0" y="0"/>
              <a:ext cx="1312715" cy="567827"/>
            </a:xfrm>
            <a:custGeom>
              <a:avLst/>
              <a:gdLst/>
              <a:ahLst/>
              <a:cxnLst/>
              <a:rect l="l" t="t" r="r" b="b"/>
              <a:pathLst>
                <a:path w="1312715" h="567827">
                  <a:moveTo>
                    <a:pt x="31066" y="0"/>
                  </a:moveTo>
                  <a:lnTo>
                    <a:pt x="1281649" y="0"/>
                  </a:lnTo>
                  <a:cubicBezTo>
                    <a:pt x="1298806" y="0"/>
                    <a:pt x="1312715" y="13909"/>
                    <a:pt x="1312715" y="31066"/>
                  </a:cubicBezTo>
                  <a:lnTo>
                    <a:pt x="1312715" y="536761"/>
                  </a:lnTo>
                  <a:cubicBezTo>
                    <a:pt x="1312715" y="545000"/>
                    <a:pt x="1309442" y="552902"/>
                    <a:pt x="1303616" y="558728"/>
                  </a:cubicBezTo>
                  <a:cubicBezTo>
                    <a:pt x="1297790" y="564554"/>
                    <a:pt x="1289888" y="567827"/>
                    <a:pt x="1281649" y="567827"/>
                  </a:cubicBezTo>
                  <a:lnTo>
                    <a:pt x="31066" y="567827"/>
                  </a:lnTo>
                  <a:cubicBezTo>
                    <a:pt x="13909" y="567827"/>
                    <a:pt x="0" y="553918"/>
                    <a:pt x="0" y="536761"/>
                  </a:cubicBezTo>
                  <a:lnTo>
                    <a:pt x="0" y="31066"/>
                  </a:lnTo>
                  <a:cubicBezTo>
                    <a:pt x="0" y="13909"/>
                    <a:pt x="13909" y="0"/>
                    <a:pt x="31066" y="0"/>
                  </a:cubicBezTo>
                  <a:close/>
                </a:path>
              </a:pathLst>
            </a:custGeom>
            <a:solidFill>
              <a:srgbClr val="AAF386"/>
            </a:solidFill>
            <a:ln w="19050" cap="sq">
              <a:solidFill>
                <a:srgbClr val="222221"/>
              </a:solidFill>
              <a:prstDash val="solid"/>
              <a:miter/>
            </a:ln>
          </p:spPr>
        </p:sp>
        <p:sp>
          <p:nvSpPr>
            <p:cNvPr id="37" name="TextBox 37"/>
            <p:cNvSpPr txBox="1"/>
            <p:nvPr/>
          </p:nvSpPr>
          <p:spPr>
            <a:xfrm>
              <a:off x="0" y="28575"/>
              <a:ext cx="1312715" cy="539252"/>
            </a:xfrm>
            <a:prstGeom prst="rect">
              <a:avLst/>
            </a:prstGeom>
          </p:spPr>
          <p:txBody>
            <a:bodyPr lIns="114300" tIns="114300" rIns="114300" bIns="114300" rtlCol="0" anchor="ctr"/>
            <a:lstStyle/>
            <a:p>
              <a:pPr algn="ctr">
                <a:lnSpc>
                  <a:spcPts val="2700"/>
                </a:lnSpc>
              </a:pPr>
              <a:r>
                <a:rPr lang="en-US" sz="2700" b="1" dirty="0">
                  <a:solidFill>
                    <a:srgbClr val="222221"/>
                  </a:solidFill>
                  <a:latin typeface="Arimo Bold"/>
                  <a:ea typeface="Arimo Bold"/>
                  <a:cs typeface="Arimo Bold"/>
                  <a:sym typeface="Arimo Bold"/>
                </a:rPr>
                <a:t>HELPS TARGET MARKETING MORE EFFICIENTLY</a:t>
              </a:r>
              <a:r>
                <a:rPr lang="en-US" sz="2700" dirty="0">
                  <a:solidFill>
                    <a:srgbClr val="222221"/>
                  </a:solidFill>
                  <a:latin typeface="Arimo"/>
                  <a:ea typeface="Arimo"/>
                  <a:cs typeface="Arimo"/>
                  <a:sym typeface="Arimo"/>
                </a:rPr>
                <a:t>.</a:t>
              </a:r>
            </a:p>
          </p:txBody>
        </p:sp>
      </p:grpSp>
      <p:grpSp>
        <p:nvGrpSpPr>
          <p:cNvPr id="38" name="Group 38"/>
          <p:cNvGrpSpPr/>
          <p:nvPr/>
        </p:nvGrpSpPr>
        <p:grpSpPr>
          <a:xfrm>
            <a:off x="6129712" y="4064649"/>
            <a:ext cx="4984214" cy="2155967"/>
            <a:chOff x="0" y="0"/>
            <a:chExt cx="1312715" cy="567827"/>
          </a:xfrm>
        </p:grpSpPr>
        <p:sp>
          <p:nvSpPr>
            <p:cNvPr id="39" name="Freeform 39"/>
            <p:cNvSpPr/>
            <p:nvPr/>
          </p:nvSpPr>
          <p:spPr>
            <a:xfrm>
              <a:off x="0" y="0"/>
              <a:ext cx="1312715" cy="567827"/>
            </a:xfrm>
            <a:custGeom>
              <a:avLst/>
              <a:gdLst/>
              <a:ahLst/>
              <a:cxnLst/>
              <a:rect l="l" t="t" r="r" b="b"/>
              <a:pathLst>
                <a:path w="1312715" h="567827">
                  <a:moveTo>
                    <a:pt x="31066" y="0"/>
                  </a:moveTo>
                  <a:lnTo>
                    <a:pt x="1281649" y="0"/>
                  </a:lnTo>
                  <a:cubicBezTo>
                    <a:pt x="1298806" y="0"/>
                    <a:pt x="1312715" y="13909"/>
                    <a:pt x="1312715" y="31066"/>
                  </a:cubicBezTo>
                  <a:lnTo>
                    <a:pt x="1312715" y="536761"/>
                  </a:lnTo>
                  <a:cubicBezTo>
                    <a:pt x="1312715" y="545000"/>
                    <a:pt x="1309442" y="552902"/>
                    <a:pt x="1303616" y="558728"/>
                  </a:cubicBezTo>
                  <a:cubicBezTo>
                    <a:pt x="1297790" y="564554"/>
                    <a:pt x="1289888" y="567827"/>
                    <a:pt x="1281649" y="567827"/>
                  </a:cubicBezTo>
                  <a:lnTo>
                    <a:pt x="31066" y="567827"/>
                  </a:lnTo>
                  <a:cubicBezTo>
                    <a:pt x="13909" y="567827"/>
                    <a:pt x="0" y="553918"/>
                    <a:pt x="0" y="536761"/>
                  </a:cubicBezTo>
                  <a:lnTo>
                    <a:pt x="0" y="31066"/>
                  </a:lnTo>
                  <a:cubicBezTo>
                    <a:pt x="0" y="13909"/>
                    <a:pt x="13909" y="0"/>
                    <a:pt x="31066" y="0"/>
                  </a:cubicBezTo>
                  <a:close/>
                </a:path>
              </a:pathLst>
            </a:custGeom>
            <a:solidFill>
              <a:srgbClr val="AAF386"/>
            </a:solidFill>
            <a:ln w="19050" cap="sq">
              <a:solidFill>
                <a:srgbClr val="222221"/>
              </a:solidFill>
              <a:prstDash val="solid"/>
              <a:miter/>
            </a:ln>
          </p:spPr>
        </p:sp>
        <p:sp>
          <p:nvSpPr>
            <p:cNvPr id="40" name="TextBox 40"/>
            <p:cNvSpPr txBox="1"/>
            <p:nvPr/>
          </p:nvSpPr>
          <p:spPr>
            <a:xfrm>
              <a:off x="0" y="28575"/>
              <a:ext cx="1312715" cy="539252"/>
            </a:xfrm>
            <a:prstGeom prst="rect">
              <a:avLst/>
            </a:prstGeom>
          </p:spPr>
          <p:txBody>
            <a:bodyPr lIns="114300" tIns="114300" rIns="114300" bIns="114300" rtlCol="0" anchor="ctr"/>
            <a:lstStyle/>
            <a:p>
              <a:pPr algn="ctr">
                <a:lnSpc>
                  <a:spcPts val="2700"/>
                </a:lnSpc>
              </a:pPr>
              <a:r>
                <a:rPr lang="en-US" sz="2700" b="1" dirty="0">
                  <a:solidFill>
                    <a:srgbClr val="222221"/>
                  </a:solidFill>
                  <a:latin typeface="Arimo Bold"/>
                  <a:ea typeface="Arimo Bold"/>
                  <a:cs typeface="Arimo Bold"/>
                  <a:sym typeface="Arimo Bold"/>
                </a:rPr>
                <a:t>REDUCES CUSTOMER LOSS.</a:t>
              </a:r>
            </a:p>
          </p:txBody>
        </p:sp>
      </p:grpSp>
      <p:sp>
        <p:nvSpPr>
          <p:cNvPr id="41" name="TextBox 41"/>
          <p:cNvSpPr txBox="1"/>
          <p:nvPr/>
        </p:nvSpPr>
        <p:spPr>
          <a:xfrm>
            <a:off x="172924" y="297180"/>
            <a:ext cx="5509138" cy="2219325"/>
          </a:xfrm>
          <a:prstGeom prst="rect">
            <a:avLst/>
          </a:prstGeom>
        </p:spPr>
        <p:txBody>
          <a:bodyPr lIns="0" tIns="0" rIns="0" bIns="0" rtlCol="0" anchor="t">
            <a:spAutoFit/>
          </a:bodyPr>
          <a:lstStyle/>
          <a:p>
            <a:pPr algn="ctr">
              <a:lnSpc>
                <a:spcPts val="8159"/>
              </a:lnSpc>
            </a:pPr>
            <a:r>
              <a:rPr lang="en-US" sz="6799" b="1">
                <a:solidFill>
                  <a:srgbClr val="222221"/>
                </a:solidFill>
                <a:latin typeface="Heading Now 71-78 Bold"/>
                <a:ea typeface="Heading Now 71-78 Bold"/>
                <a:cs typeface="Heading Now 71-78 Bold"/>
                <a:sym typeface="Heading Now 71-78 Bold"/>
              </a:rPr>
              <a:t>SOLVED PROBLEMS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29C978"/>
        </a:solidFill>
        <a:effectLst/>
      </p:bgPr>
    </p:bg>
    <p:spTree>
      <p:nvGrpSpPr>
        <p:cNvPr id="1" name=""/>
        <p:cNvGrpSpPr/>
        <p:nvPr/>
      </p:nvGrpSpPr>
      <p:grpSpPr>
        <a:xfrm>
          <a:off x="0" y="0"/>
          <a:ext cx="0" cy="0"/>
          <a:chOff x="0" y="0"/>
          <a:chExt cx="0" cy="0"/>
        </a:xfrm>
      </p:grpSpPr>
      <p:grpSp>
        <p:nvGrpSpPr>
          <p:cNvPr id="2" name="Group 2"/>
          <p:cNvGrpSpPr/>
          <p:nvPr/>
        </p:nvGrpSpPr>
        <p:grpSpPr>
          <a:xfrm>
            <a:off x="-214315" y="0"/>
            <a:ext cx="8474038" cy="800100"/>
            <a:chOff x="0" y="0"/>
            <a:chExt cx="2231845" cy="210726"/>
          </a:xfrm>
        </p:grpSpPr>
        <p:sp>
          <p:nvSpPr>
            <p:cNvPr id="3" name="Freeform 3"/>
            <p:cNvSpPr/>
            <p:nvPr/>
          </p:nvSpPr>
          <p:spPr>
            <a:xfrm>
              <a:off x="0" y="0"/>
              <a:ext cx="2231845" cy="210726"/>
            </a:xfrm>
            <a:custGeom>
              <a:avLst/>
              <a:gdLst/>
              <a:ahLst/>
              <a:cxnLst/>
              <a:rect l="l" t="t" r="r" b="b"/>
              <a:pathLst>
                <a:path w="2231845" h="210726">
                  <a:moveTo>
                    <a:pt x="0" y="0"/>
                  </a:moveTo>
                  <a:lnTo>
                    <a:pt x="2231845" y="0"/>
                  </a:lnTo>
                  <a:lnTo>
                    <a:pt x="2231845" y="210726"/>
                  </a:lnTo>
                  <a:lnTo>
                    <a:pt x="0" y="210726"/>
                  </a:lnTo>
                  <a:close/>
                </a:path>
              </a:pathLst>
            </a:custGeom>
            <a:solidFill>
              <a:srgbClr val="222221"/>
            </a:solidFill>
            <a:ln cap="sq">
              <a:noFill/>
              <a:prstDash val="solid"/>
              <a:miter/>
            </a:ln>
          </p:spPr>
        </p:sp>
        <p:sp>
          <p:nvSpPr>
            <p:cNvPr id="4" name="TextBox 4"/>
            <p:cNvSpPr txBox="1"/>
            <p:nvPr/>
          </p:nvSpPr>
          <p:spPr>
            <a:xfrm>
              <a:off x="0" y="-19050"/>
              <a:ext cx="2231845" cy="229776"/>
            </a:xfrm>
            <a:prstGeom prst="rect">
              <a:avLst/>
            </a:prstGeom>
          </p:spPr>
          <p:txBody>
            <a:bodyPr lIns="254000" tIns="254000" rIns="254000" bIns="254000" rtlCol="0" anchor="ctr"/>
            <a:lstStyle/>
            <a:p>
              <a:pPr algn="ctr">
                <a:lnSpc>
                  <a:spcPts val="1500"/>
                </a:lnSpc>
              </a:pPr>
              <a:endParaRPr/>
            </a:p>
          </p:txBody>
        </p:sp>
      </p:grpSp>
      <p:grpSp>
        <p:nvGrpSpPr>
          <p:cNvPr id="5" name="Group 5"/>
          <p:cNvGrpSpPr/>
          <p:nvPr/>
        </p:nvGrpSpPr>
        <p:grpSpPr>
          <a:xfrm>
            <a:off x="7995951" y="0"/>
            <a:ext cx="10407098" cy="10747095"/>
            <a:chOff x="0" y="0"/>
            <a:chExt cx="2740964" cy="2830511"/>
          </a:xfrm>
        </p:grpSpPr>
        <p:sp>
          <p:nvSpPr>
            <p:cNvPr id="6" name="Freeform 6"/>
            <p:cNvSpPr/>
            <p:nvPr/>
          </p:nvSpPr>
          <p:spPr>
            <a:xfrm>
              <a:off x="0" y="0"/>
              <a:ext cx="2740964" cy="2830511"/>
            </a:xfrm>
            <a:custGeom>
              <a:avLst/>
              <a:gdLst/>
              <a:ahLst/>
              <a:cxnLst/>
              <a:rect l="l" t="t" r="r" b="b"/>
              <a:pathLst>
                <a:path w="2740964" h="2830511">
                  <a:moveTo>
                    <a:pt x="0" y="0"/>
                  </a:moveTo>
                  <a:lnTo>
                    <a:pt x="2740964" y="0"/>
                  </a:lnTo>
                  <a:lnTo>
                    <a:pt x="2740964" y="2830511"/>
                  </a:lnTo>
                  <a:lnTo>
                    <a:pt x="0" y="2830511"/>
                  </a:lnTo>
                  <a:close/>
                </a:path>
              </a:pathLst>
            </a:custGeom>
            <a:solidFill>
              <a:srgbClr val="FFF8F0"/>
            </a:solidFill>
            <a:ln w="19050" cap="sq">
              <a:solidFill>
                <a:srgbClr val="222221"/>
              </a:solidFill>
              <a:prstDash val="solid"/>
              <a:miter/>
            </a:ln>
          </p:spPr>
        </p:sp>
        <p:sp>
          <p:nvSpPr>
            <p:cNvPr id="7" name="TextBox 7"/>
            <p:cNvSpPr txBox="1"/>
            <p:nvPr/>
          </p:nvSpPr>
          <p:spPr>
            <a:xfrm>
              <a:off x="0" y="-9525"/>
              <a:ext cx="2740964" cy="2840036"/>
            </a:xfrm>
            <a:prstGeom prst="rect">
              <a:avLst/>
            </a:prstGeom>
          </p:spPr>
          <p:txBody>
            <a:bodyPr lIns="50800" tIns="50800" rIns="50800" bIns="50800" rtlCol="0" anchor="ctr"/>
            <a:lstStyle/>
            <a:p>
              <a:pPr algn="ctr">
                <a:lnSpc>
                  <a:spcPts val="1300"/>
                </a:lnSpc>
              </a:pPr>
              <a:endParaRPr/>
            </a:p>
          </p:txBody>
        </p:sp>
      </p:grpSp>
      <p:graphicFrame>
        <p:nvGraphicFramePr>
          <p:cNvPr id="8" name="Table 8"/>
          <p:cNvGraphicFramePr>
            <a:graphicFrameLocks noGrp="1"/>
          </p:cNvGraphicFramePr>
          <p:nvPr/>
        </p:nvGraphicFramePr>
        <p:xfrm>
          <a:off x="8862774" y="1600797"/>
          <a:ext cx="8673452" cy="7085402"/>
        </p:xfrm>
        <a:graphic>
          <a:graphicData uri="http://schemas.openxmlformats.org/drawingml/2006/table">
            <a:tbl>
              <a:tblPr/>
              <a:tblGrid>
                <a:gridCol w="2541676">
                  <a:extLst>
                    <a:ext uri="{9D8B030D-6E8A-4147-A177-3AD203B41FA5}">
                      <a16:colId xmlns:a16="http://schemas.microsoft.com/office/drawing/2014/main" val="20000"/>
                    </a:ext>
                  </a:extLst>
                </a:gridCol>
                <a:gridCol w="3094275">
                  <a:extLst>
                    <a:ext uri="{9D8B030D-6E8A-4147-A177-3AD203B41FA5}">
                      <a16:colId xmlns:a16="http://schemas.microsoft.com/office/drawing/2014/main" val="20001"/>
                    </a:ext>
                  </a:extLst>
                </a:gridCol>
                <a:gridCol w="3037501">
                  <a:extLst>
                    <a:ext uri="{9D8B030D-6E8A-4147-A177-3AD203B41FA5}">
                      <a16:colId xmlns:a16="http://schemas.microsoft.com/office/drawing/2014/main" val="20002"/>
                    </a:ext>
                  </a:extLst>
                </a:gridCol>
              </a:tblGrid>
              <a:tr h="821358">
                <a:tc gridSpan="3">
                  <a:txBody>
                    <a:bodyPr/>
                    <a:lstStyle/>
                    <a:p>
                      <a:pPr algn="ctr">
                        <a:lnSpc>
                          <a:spcPts val="4199"/>
                        </a:lnSpc>
                        <a:defRPr/>
                      </a:pPr>
                      <a:r>
                        <a:rPr lang="en-US" sz="2999" b="1">
                          <a:solidFill>
                            <a:srgbClr val="FFF8F0"/>
                          </a:solidFill>
                          <a:latin typeface="Arimo Bold"/>
                          <a:ea typeface="Arimo Bold"/>
                          <a:cs typeface="Arimo Bold"/>
                          <a:sym typeface="Arimo Bold"/>
                        </a:rPr>
                        <a:t>FEATURES</a:t>
                      </a:r>
                      <a:endParaRPr lang="en-US" sz="1100"/>
                    </a:p>
                  </a:txBody>
                  <a:tcPr marL="95250" marR="95250" marT="95250" marB="95250" anchor="ctr">
                    <a:lnL w="19050" cap="flat" cmpd="sng" algn="ctr">
                      <a:solidFill>
                        <a:srgbClr val="222221"/>
                      </a:solidFill>
                      <a:prstDash val="solid"/>
                      <a:round/>
                      <a:headEnd type="none" w="med" len="med"/>
                      <a:tailEnd type="none" w="med" len="med"/>
                    </a:lnL>
                    <a:lnR w="19050" cap="flat" cmpd="sng" algn="ctr">
                      <a:solidFill>
                        <a:srgbClr val="222221"/>
                      </a:solidFill>
                      <a:prstDash val="solid"/>
                      <a:round/>
                      <a:headEnd type="none" w="med" len="med"/>
                      <a:tailEnd type="none" w="med" len="med"/>
                    </a:lnR>
                    <a:lnT w="19050" cap="flat" cmpd="sng" algn="ctr">
                      <a:solidFill>
                        <a:srgbClr val="222221"/>
                      </a:solidFill>
                      <a:prstDash val="solid"/>
                      <a:round/>
                      <a:headEnd type="none" w="med" len="med"/>
                      <a:tailEnd type="none" w="med" len="med"/>
                    </a:lnT>
                    <a:lnB w="19050" cap="flat" cmpd="sng" algn="ctr">
                      <a:solidFill>
                        <a:srgbClr val="222221"/>
                      </a:solidFill>
                      <a:prstDash val="solid"/>
                      <a:round/>
                      <a:headEnd type="none" w="med" len="med"/>
                      <a:tailEnd type="none" w="med" len="med"/>
                    </a:lnB>
                    <a:solidFill>
                      <a:srgbClr val="222221"/>
                    </a:solidFill>
                  </a:tcPr>
                </a:tc>
                <a:tc hMerge="1">
                  <a:txBody>
                    <a:bodyPr/>
                    <a:lstStyle/>
                    <a:p>
                      <a:pPr algn="ctr">
                        <a:lnSpc>
                          <a:spcPts val="4199"/>
                        </a:lnSpc>
                        <a:defRPr/>
                      </a:pPr>
                      <a:r>
                        <a:rPr lang="en-US" sz="2999" b="1">
                          <a:solidFill>
                            <a:srgbClr val="FFF8F0"/>
                          </a:solidFill>
                          <a:latin typeface="Arimo Bold"/>
                          <a:ea typeface="Arimo Bold"/>
                          <a:cs typeface="Arimo Bold"/>
                          <a:sym typeface="Arimo Bold"/>
                        </a:rPr>
                        <a:t>FEATURES</a:t>
                      </a:r>
                      <a:endParaRPr lang="en-US" sz="1100"/>
                    </a:p>
                  </a:txBody>
                  <a:tcPr marL="95250" marR="95250" marT="95250" marB="95250" anchor="ctr">
                    <a:lnL w="19050" cap="flat" cmpd="sng" algn="ctr">
                      <a:solidFill>
                        <a:srgbClr val="222221"/>
                      </a:solidFill>
                      <a:prstDash val="solid"/>
                      <a:round/>
                      <a:headEnd type="none" w="med" len="med"/>
                      <a:tailEnd type="none" w="med" len="med"/>
                    </a:lnL>
                    <a:lnR w="19050" cap="flat" cmpd="sng" algn="ctr">
                      <a:solidFill>
                        <a:srgbClr val="222221"/>
                      </a:solidFill>
                      <a:prstDash val="solid"/>
                      <a:round/>
                      <a:headEnd type="none" w="med" len="med"/>
                      <a:tailEnd type="none" w="med" len="med"/>
                    </a:lnR>
                    <a:lnT w="19050" cap="flat" cmpd="sng" algn="ctr">
                      <a:solidFill>
                        <a:srgbClr val="222221"/>
                      </a:solidFill>
                      <a:prstDash val="solid"/>
                      <a:round/>
                      <a:headEnd type="none" w="med" len="med"/>
                      <a:tailEnd type="none" w="med" len="med"/>
                    </a:lnT>
                    <a:lnB w="19050" cap="flat" cmpd="sng" algn="ctr">
                      <a:solidFill>
                        <a:srgbClr val="222221"/>
                      </a:solidFill>
                      <a:prstDash val="solid"/>
                      <a:round/>
                      <a:headEnd type="none" w="med" len="med"/>
                      <a:tailEnd type="none" w="med" len="med"/>
                    </a:lnB>
                    <a:solidFill>
                      <a:srgbClr val="222221"/>
                    </a:solidFill>
                  </a:tcPr>
                </a:tc>
                <a:tc hMerge="1">
                  <a:txBody>
                    <a:bodyPr/>
                    <a:lstStyle/>
                    <a:p>
                      <a:pPr algn="ctr">
                        <a:lnSpc>
                          <a:spcPts val="4199"/>
                        </a:lnSpc>
                        <a:defRPr/>
                      </a:pPr>
                      <a:r>
                        <a:rPr lang="en-US" sz="2999" b="1">
                          <a:solidFill>
                            <a:srgbClr val="FFF8F0"/>
                          </a:solidFill>
                          <a:latin typeface="Arimo Bold"/>
                          <a:ea typeface="Arimo Bold"/>
                          <a:cs typeface="Arimo Bold"/>
                          <a:sym typeface="Arimo Bold"/>
                        </a:rPr>
                        <a:t>FEATURES</a:t>
                      </a:r>
                      <a:endParaRPr lang="en-US" sz="1100"/>
                    </a:p>
                  </a:txBody>
                  <a:tcPr marL="95250" marR="95250" marT="95250" marB="95250" anchor="ctr">
                    <a:lnL w="19050" cap="flat" cmpd="sng" algn="ctr">
                      <a:solidFill>
                        <a:srgbClr val="222221"/>
                      </a:solidFill>
                      <a:prstDash val="solid"/>
                      <a:round/>
                      <a:headEnd type="none" w="med" len="med"/>
                      <a:tailEnd type="none" w="med" len="med"/>
                    </a:lnL>
                    <a:lnR w="19050" cap="flat" cmpd="sng" algn="ctr">
                      <a:solidFill>
                        <a:srgbClr val="222221"/>
                      </a:solidFill>
                      <a:prstDash val="solid"/>
                      <a:round/>
                      <a:headEnd type="none" w="med" len="med"/>
                      <a:tailEnd type="none" w="med" len="med"/>
                    </a:lnR>
                    <a:lnT w="19050" cap="flat" cmpd="sng" algn="ctr">
                      <a:solidFill>
                        <a:srgbClr val="222221"/>
                      </a:solidFill>
                      <a:prstDash val="solid"/>
                      <a:round/>
                      <a:headEnd type="none" w="med" len="med"/>
                      <a:tailEnd type="none" w="med" len="med"/>
                    </a:lnT>
                    <a:lnB w="19050" cap="flat" cmpd="sng" algn="ctr">
                      <a:solidFill>
                        <a:srgbClr val="222221"/>
                      </a:solidFill>
                      <a:prstDash val="solid"/>
                      <a:round/>
                      <a:headEnd type="none" w="med" len="med"/>
                      <a:tailEnd type="none" w="med" len="med"/>
                    </a:lnB>
                    <a:solidFill>
                      <a:srgbClr val="222221"/>
                    </a:solidFill>
                  </a:tcPr>
                </a:tc>
                <a:extLst>
                  <a:ext uri="{0D108BD9-81ED-4DB2-BD59-A6C34878D82A}">
                    <a16:rowId xmlns:a16="http://schemas.microsoft.com/office/drawing/2014/main" val="10000"/>
                  </a:ext>
                </a:extLst>
              </a:tr>
              <a:tr h="1130005">
                <a:tc>
                  <a:txBody>
                    <a:bodyPr/>
                    <a:lstStyle/>
                    <a:p>
                      <a:pPr algn="ctr">
                        <a:lnSpc>
                          <a:spcPts val="3779"/>
                        </a:lnSpc>
                        <a:defRPr/>
                      </a:pPr>
                      <a:r>
                        <a:rPr lang="en-US" sz="2699" b="1">
                          <a:solidFill>
                            <a:srgbClr val="222221"/>
                          </a:solidFill>
                          <a:latin typeface="Arimo Bold"/>
                          <a:ea typeface="Arimo Bold"/>
                          <a:cs typeface="Arimo Bold"/>
                          <a:sym typeface="Arimo Bold"/>
                        </a:rPr>
                        <a:t>Gender</a:t>
                      </a:r>
                      <a:endParaRPr lang="en-US" sz="1100"/>
                    </a:p>
                  </a:txBody>
                  <a:tcPr marL="95250" marR="95250" marT="95250" marB="95250" anchor="ctr">
                    <a:lnL w="19050" cap="flat" cmpd="sng" algn="ctr">
                      <a:solidFill>
                        <a:srgbClr val="222221"/>
                      </a:solidFill>
                      <a:prstDash val="solid"/>
                      <a:round/>
                      <a:headEnd type="none" w="med" len="med"/>
                      <a:tailEnd type="none" w="med" len="med"/>
                    </a:lnL>
                    <a:lnR w="19050" cap="flat" cmpd="sng" algn="ctr">
                      <a:solidFill>
                        <a:srgbClr val="222221"/>
                      </a:solidFill>
                      <a:prstDash val="solid"/>
                      <a:round/>
                      <a:headEnd type="none" w="med" len="med"/>
                      <a:tailEnd type="none" w="med" len="med"/>
                    </a:lnR>
                    <a:lnT w="19050" cap="flat" cmpd="sng" algn="ctr">
                      <a:solidFill>
                        <a:srgbClr val="222221"/>
                      </a:solidFill>
                      <a:prstDash val="solid"/>
                      <a:round/>
                      <a:headEnd type="none" w="med" len="med"/>
                      <a:tailEnd type="none" w="med" len="med"/>
                    </a:lnT>
                    <a:lnB w="19050" cap="flat" cmpd="sng" algn="ctr">
                      <a:solidFill>
                        <a:srgbClr val="222221"/>
                      </a:solidFill>
                      <a:prstDash val="solid"/>
                      <a:round/>
                      <a:headEnd type="none" w="med" len="med"/>
                      <a:tailEnd type="none" w="med" len="med"/>
                    </a:lnB>
                    <a:solidFill>
                      <a:srgbClr val="B9F1D1"/>
                    </a:solidFill>
                  </a:tcPr>
                </a:tc>
                <a:tc>
                  <a:txBody>
                    <a:bodyPr/>
                    <a:lstStyle/>
                    <a:p>
                      <a:pPr algn="ctr">
                        <a:lnSpc>
                          <a:spcPts val="3779"/>
                        </a:lnSpc>
                        <a:defRPr/>
                      </a:pPr>
                      <a:r>
                        <a:rPr lang="en-US" sz="2699" b="1">
                          <a:solidFill>
                            <a:srgbClr val="222221"/>
                          </a:solidFill>
                          <a:latin typeface="Arimo Bold"/>
                          <a:ea typeface="Arimo Bold"/>
                          <a:cs typeface="Arimo Bold"/>
                          <a:sym typeface="Arimo Bold"/>
                        </a:rPr>
                        <a:t>Senior Citizen</a:t>
                      </a:r>
                      <a:endParaRPr lang="en-US" sz="1100"/>
                    </a:p>
                  </a:txBody>
                  <a:tcPr marL="95250" marR="95250" marT="95250" marB="95250" anchor="ctr">
                    <a:lnL w="19050" cap="flat" cmpd="sng" algn="ctr">
                      <a:solidFill>
                        <a:srgbClr val="222221"/>
                      </a:solidFill>
                      <a:prstDash val="solid"/>
                      <a:round/>
                      <a:headEnd type="none" w="med" len="med"/>
                      <a:tailEnd type="none" w="med" len="med"/>
                    </a:lnL>
                    <a:lnR w="19050" cap="flat" cmpd="sng" algn="ctr">
                      <a:solidFill>
                        <a:srgbClr val="222221"/>
                      </a:solidFill>
                      <a:prstDash val="solid"/>
                      <a:round/>
                      <a:headEnd type="none" w="med" len="med"/>
                      <a:tailEnd type="none" w="med" len="med"/>
                    </a:lnR>
                    <a:lnT w="19050" cap="flat" cmpd="sng" algn="ctr">
                      <a:solidFill>
                        <a:srgbClr val="222221"/>
                      </a:solidFill>
                      <a:prstDash val="solid"/>
                      <a:round/>
                      <a:headEnd type="none" w="med" len="med"/>
                      <a:tailEnd type="none" w="med" len="med"/>
                    </a:lnT>
                    <a:lnB w="19050" cap="flat" cmpd="sng" algn="ctr">
                      <a:solidFill>
                        <a:srgbClr val="222221"/>
                      </a:solidFill>
                      <a:prstDash val="solid"/>
                      <a:round/>
                      <a:headEnd type="none" w="med" len="med"/>
                      <a:tailEnd type="none" w="med" len="med"/>
                    </a:lnB>
                    <a:solidFill>
                      <a:srgbClr val="AAF386"/>
                    </a:solidFill>
                  </a:tcPr>
                </a:tc>
                <a:tc>
                  <a:txBody>
                    <a:bodyPr/>
                    <a:lstStyle/>
                    <a:p>
                      <a:pPr algn="ctr">
                        <a:lnSpc>
                          <a:spcPts val="3779"/>
                        </a:lnSpc>
                        <a:defRPr/>
                      </a:pPr>
                      <a:r>
                        <a:rPr lang="en-US" sz="2699" b="1">
                          <a:solidFill>
                            <a:srgbClr val="222221"/>
                          </a:solidFill>
                          <a:latin typeface="Arimo Bold"/>
                          <a:ea typeface="Arimo Bold"/>
                          <a:cs typeface="Arimo Bold"/>
                          <a:sym typeface="Arimo Bold"/>
                        </a:rPr>
                        <a:t>Tenure</a:t>
                      </a:r>
                      <a:endParaRPr lang="en-US" sz="1100"/>
                    </a:p>
                  </a:txBody>
                  <a:tcPr marL="95250" marR="95250" marT="95250" marB="95250" anchor="ctr">
                    <a:lnL w="19050" cap="flat" cmpd="sng" algn="ctr">
                      <a:solidFill>
                        <a:srgbClr val="222221"/>
                      </a:solidFill>
                      <a:prstDash val="solid"/>
                      <a:round/>
                      <a:headEnd type="none" w="med" len="med"/>
                      <a:tailEnd type="none" w="med" len="med"/>
                    </a:lnL>
                    <a:lnR w="19050" cap="flat" cmpd="sng" algn="ctr">
                      <a:solidFill>
                        <a:srgbClr val="222221"/>
                      </a:solidFill>
                      <a:prstDash val="solid"/>
                      <a:round/>
                      <a:headEnd type="none" w="med" len="med"/>
                      <a:tailEnd type="none" w="med" len="med"/>
                    </a:lnR>
                    <a:lnT w="19050" cap="flat" cmpd="sng" algn="ctr">
                      <a:solidFill>
                        <a:srgbClr val="222221"/>
                      </a:solidFill>
                      <a:prstDash val="solid"/>
                      <a:round/>
                      <a:headEnd type="none" w="med" len="med"/>
                      <a:tailEnd type="none" w="med" len="med"/>
                    </a:lnT>
                    <a:lnB w="19050" cap="flat" cmpd="sng" algn="ctr">
                      <a:solidFill>
                        <a:srgbClr val="222221"/>
                      </a:solidFill>
                      <a:prstDash val="solid"/>
                      <a:round/>
                      <a:headEnd type="none" w="med" len="med"/>
                      <a:tailEnd type="none" w="med" len="med"/>
                    </a:lnB>
                    <a:solidFill>
                      <a:srgbClr val="64E4A4"/>
                    </a:solidFill>
                  </a:tcPr>
                </a:tc>
                <a:extLst>
                  <a:ext uri="{0D108BD9-81ED-4DB2-BD59-A6C34878D82A}">
                    <a16:rowId xmlns:a16="http://schemas.microsoft.com/office/drawing/2014/main" val="10001"/>
                  </a:ext>
                </a:extLst>
              </a:tr>
              <a:tr h="1125309">
                <a:tc rowSpan="3">
                  <a:txBody>
                    <a:bodyPr/>
                    <a:lstStyle/>
                    <a:p>
                      <a:pPr algn="ctr">
                        <a:lnSpc>
                          <a:spcPts val="3779"/>
                        </a:lnSpc>
                        <a:defRPr/>
                      </a:pPr>
                      <a:r>
                        <a:rPr lang="en-US" sz="2699" b="1">
                          <a:solidFill>
                            <a:srgbClr val="222221"/>
                          </a:solidFill>
                          <a:latin typeface="Arimo Bold"/>
                          <a:ea typeface="Arimo Bold"/>
                          <a:cs typeface="Arimo Bold"/>
                          <a:sym typeface="Arimo Bold"/>
                        </a:rPr>
                        <a:t>Partner, Dependents</a:t>
                      </a:r>
                      <a:endParaRPr lang="en-US" sz="1100"/>
                    </a:p>
                  </a:txBody>
                  <a:tcPr marL="95250" marR="95250" marT="95250" marB="95250" anchor="ctr">
                    <a:lnL w="19050" cap="flat" cmpd="sng" algn="ctr">
                      <a:solidFill>
                        <a:srgbClr val="222221"/>
                      </a:solidFill>
                      <a:prstDash val="solid"/>
                      <a:round/>
                      <a:headEnd type="none" w="med" len="med"/>
                      <a:tailEnd type="none" w="med" len="med"/>
                    </a:lnL>
                    <a:lnR w="19050" cap="flat" cmpd="sng" algn="ctr">
                      <a:solidFill>
                        <a:srgbClr val="222221"/>
                      </a:solidFill>
                      <a:prstDash val="solid"/>
                      <a:round/>
                      <a:headEnd type="none" w="med" len="med"/>
                      <a:tailEnd type="none" w="med" len="med"/>
                    </a:lnR>
                    <a:lnT w="19050" cap="flat" cmpd="sng" algn="ctr">
                      <a:solidFill>
                        <a:srgbClr val="222221"/>
                      </a:solidFill>
                      <a:prstDash val="solid"/>
                      <a:round/>
                      <a:headEnd type="none" w="med" len="med"/>
                      <a:tailEnd type="none" w="med" len="med"/>
                    </a:lnT>
                    <a:lnB w="19050" cap="flat" cmpd="sng" algn="ctr">
                      <a:solidFill>
                        <a:srgbClr val="222221"/>
                      </a:solidFill>
                      <a:prstDash val="solid"/>
                      <a:round/>
                      <a:headEnd type="none" w="med" len="med"/>
                      <a:tailEnd type="none" w="med" len="med"/>
                    </a:lnB>
                    <a:solidFill>
                      <a:srgbClr val="B9F1D1"/>
                    </a:solidFill>
                  </a:tcPr>
                </a:tc>
                <a:tc>
                  <a:txBody>
                    <a:bodyPr/>
                    <a:lstStyle/>
                    <a:p>
                      <a:pPr algn="ctr">
                        <a:lnSpc>
                          <a:spcPts val="3779"/>
                        </a:lnSpc>
                        <a:defRPr/>
                      </a:pPr>
                      <a:r>
                        <a:rPr lang="en-US" sz="2699" b="1">
                          <a:solidFill>
                            <a:srgbClr val="222221"/>
                          </a:solidFill>
                          <a:latin typeface="Arimo Bold"/>
                          <a:ea typeface="Arimo Bold"/>
                          <a:cs typeface="Arimo Bold"/>
                          <a:sym typeface="Arimo Bold"/>
                        </a:rPr>
                        <a:t>Phone Service</a:t>
                      </a:r>
                      <a:endParaRPr lang="en-US" sz="1100"/>
                    </a:p>
                  </a:txBody>
                  <a:tcPr marL="95250" marR="95250" marT="95250" marB="95250" anchor="ctr">
                    <a:lnL w="19050" cap="flat" cmpd="sng" algn="ctr">
                      <a:solidFill>
                        <a:srgbClr val="222221"/>
                      </a:solidFill>
                      <a:prstDash val="solid"/>
                      <a:round/>
                      <a:headEnd type="none" w="med" len="med"/>
                      <a:tailEnd type="none" w="med" len="med"/>
                    </a:lnL>
                    <a:lnR w="19050" cap="flat" cmpd="sng" algn="ctr">
                      <a:solidFill>
                        <a:srgbClr val="222221"/>
                      </a:solidFill>
                      <a:prstDash val="solid"/>
                      <a:round/>
                      <a:headEnd type="none" w="med" len="med"/>
                      <a:tailEnd type="none" w="med" len="med"/>
                    </a:lnR>
                    <a:lnT w="19050" cap="flat" cmpd="sng" algn="ctr">
                      <a:solidFill>
                        <a:srgbClr val="222221"/>
                      </a:solidFill>
                      <a:prstDash val="solid"/>
                      <a:round/>
                      <a:headEnd type="none" w="med" len="med"/>
                      <a:tailEnd type="none" w="med" len="med"/>
                    </a:lnT>
                    <a:lnB w="19050" cap="flat" cmpd="sng" algn="ctr">
                      <a:solidFill>
                        <a:srgbClr val="222221"/>
                      </a:solidFill>
                      <a:prstDash val="solid"/>
                      <a:round/>
                      <a:headEnd type="none" w="med" len="med"/>
                      <a:tailEnd type="none" w="med" len="med"/>
                    </a:lnB>
                    <a:solidFill>
                      <a:srgbClr val="AAF386"/>
                    </a:solidFill>
                  </a:tcPr>
                </a:tc>
                <a:tc>
                  <a:txBody>
                    <a:bodyPr/>
                    <a:lstStyle/>
                    <a:p>
                      <a:pPr algn="ctr">
                        <a:lnSpc>
                          <a:spcPts val="3779"/>
                        </a:lnSpc>
                        <a:defRPr/>
                      </a:pPr>
                      <a:r>
                        <a:rPr lang="en-US" sz="2699" b="1">
                          <a:solidFill>
                            <a:srgbClr val="222221"/>
                          </a:solidFill>
                          <a:latin typeface="Arimo Bold"/>
                          <a:ea typeface="Arimo Bold"/>
                          <a:cs typeface="Arimo Bold"/>
                          <a:sym typeface="Arimo Bold"/>
                        </a:rPr>
                        <a:t>Contract</a:t>
                      </a:r>
                      <a:endParaRPr lang="en-US" sz="1100"/>
                    </a:p>
                  </a:txBody>
                  <a:tcPr marL="95250" marR="95250" marT="95250" marB="95250" anchor="ctr">
                    <a:lnL w="19050" cap="flat" cmpd="sng" algn="ctr">
                      <a:solidFill>
                        <a:srgbClr val="222221"/>
                      </a:solidFill>
                      <a:prstDash val="solid"/>
                      <a:round/>
                      <a:headEnd type="none" w="med" len="med"/>
                      <a:tailEnd type="none" w="med" len="med"/>
                    </a:lnL>
                    <a:lnR w="19050" cap="flat" cmpd="sng" algn="ctr">
                      <a:solidFill>
                        <a:srgbClr val="222221"/>
                      </a:solidFill>
                      <a:prstDash val="solid"/>
                      <a:round/>
                      <a:headEnd type="none" w="med" len="med"/>
                      <a:tailEnd type="none" w="med" len="med"/>
                    </a:lnR>
                    <a:lnT w="19050" cap="flat" cmpd="sng" algn="ctr">
                      <a:solidFill>
                        <a:srgbClr val="222221"/>
                      </a:solidFill>
                      <a:prstDash val="solid"/>
                      <a:round/>
                      <a:headEnd type="none" w="med" len="med"/>
                      <a:tailEnd type="none" w="med" len="med"/>
                    </a:lnT>
                    <a:lnB w="19050" cap="flat" cmpd="sng" algn="ctr">
                      <a:solidFill>
                        <a:srgbClr val="222221"/>
                      </a:solidFill>
                      <a:prstDash val="solid"/>
                      <a:round/>
                      <a:headEnd type="none" w="med" len="med"/>
                      <a:tailEnd type="none" w="med" len="med"/>
                    </a:lnB>
                    <a:solidFill>
                      <a:srgbClr val="E3EDDC"/>
                    </a:solidFill>
                  </a:tcPr>
                </a:tc>
                <a:extLst>
                  <a:ext uri="{0D108BD9-81ED-4DB2-BD59-A6C34878D82A}">
                    <a16:rowId xmlns:a16="http://schemas.microsoft.com/office/drawing/2014/main" val="10002"/>
                  </a:ext>
                </a:extLst>
              </a:tr>
              <a:tr h="1125309">
                <a:tc vMerge="1">
                  <a:txBody>
                    <a:bodyPr/>
                    <a:lstStyle/>
                    <a:p>
                      <a:pPr algn="ctr">
                        <a:lnSpc>
                          <a:spcPts val="3779"/>
                        </a:lnSpc>
                        <a:defRPr/>
                      </a:pPr>
                      <a:r>
                        <a:rPr lang="en-US" sz="2699" b="1">
                          <a:solidFill>
                            <a:srgbClr val="222221"/>
                          </a:solidFill>
                          <a:latin typeface="Arimo Bold"/>
                          <a:ea typeface="Arimo Bold"/>
                          <a:cs typeface="Arimo Bold"/>
                          <a:sym typeface="Arimo Bold"/>
                        </a:rPr>
                        <a:t>Partner, Dependents</a:t>
                      </a:r>
                      <a:endParaRPr lang="en-US" sz="1100"/>
                    </a:p>
                  </a:txBody>
                  <a:tcPr marL="95250" marR="95250" marT="95250" marB="95250" anchor="ctr">
                    <a:lnL w="19050" cap="flat" cmpd="sng" algn="ctr">
                      <a:solidFill>
                        <a:srgbClr val="222221"/>
                      </a:solidFill>
                      <a:prstDash val="solid"/>
                      <a:round/>
                      <a:headEnd type="none" w="med" len="med"/>
                      <a:tailEnd type="none" w="med" len="med"/>
                    </a:lnL>
                    <a:lnR w="19050" cap="flat" cmpd="sng" algn="ctr">
                      <a:solidFill>
                        <a:srgbClr val="222221"/>
                      </a:solidFill>
                      <a:prstDash val="solid"/>
                      <a:round/>
                      <a:headEnd type="none" w="med" len="med"/>
                      <a:tailEnd type="none" w="med" len="med"/>
                    </a:lnR>
                    <a:lnT w="19050" cap="flat" cmpd="sng" algn="ctr">
                      <a:solidFill>
                        <a:srgbClr val="222221"/>
                      </a:solidFill>
                      <a:prstDash val="solid"/>
                      <a:round/>
                      <a:headEnd type="none" w="med" len="med"/>
                      <a:tailEnd type="none" w="med" len="med"/>
                    </a:lnT>
                    <a:lnB w="19050" cap="flat" cmpd="sng" algn="ctr">
                      <a:solidFill>
                        <a:srgbClr val="222221"/>
                      </a:solidFill>
                      <a:prstDash val="solid"/>
                      <a:round/>
                      <a:headEnd type="none" w="med" len="med"/>
                      <a:tailEnd type="none" w="med" len="med"/>
                    </a:lnB>
                    <a:solidFill>
                      <a:srgbClr val="B9F1D1"/>
                    </a:solidFill>
                  </a:tcPr>
                </a:tc>
                <a:tc>
                  <a:txBody>
                    <a:bodyPr/>
                    <a:lstStyle/>
                    <a:p>
                      <a:pPr algn="ctr">
                        <a:lnSpc>
                          <a:spcPts val="3779"/>
                        </a:lnSpc>
                        <a:defRPr/>
                      </a:pPr>
                      <a:r>
                        <a:rPr lang="en-US" sz="2699" b="1">
                          <a:solidFill>
                            <a:srgbClr val="222221"/>
                          </a:solidFill>
                          <a:latin typeface="Arimo Bold"/>
                          <a:ea typeface="Arimo Bold"/>
                          <a:cs typeface="Arimo Bold"/>
                          <a:sym typeface="Arimo Bold"/>
                        </a:rPr>
                        <a:t>Internet Service</a:t>
                      </a:r>
                      <a:endParaRPr lang="en-US" sz="1100"/>
                    </a:p>
                  </a:txBody>
                  <a:tcPr marL="95250" marR="95250" marT="95250" marB="95250" anchor="ctr">
                    <a:lnL w="19050" cap="flat" cmpd="sng" algn="ctr">
                      <a:solidFill>
                        <a:srgbClr val="222221"/>
                      </a:solidFill>
                      <a:prstDash val="solid"/>
                      <a:round/>
                      <a:headEnd type="none" w="med" len="med"/>
                      <a:tailEnd type="none" w="med" len="med"/>
                    </a:lnL>
                    <a:lnR w="19050" cap="flat" cmpd="sng" algn="ctr">
                      <a:solidFill>
                        <a:srgbClr val="222221"/>
                      </a:solidFill>
                      <a:prstDash val="solid"/>
                      <a:round/>
                      <a:headEnd type="none" w="med" len="med"/>
                      <a:tailEnd type="none" w="med" len="med"/>
                    </a:lnR>
                    <a:lnT w="19050" cap="flat" cmpd="sng" algn="ctr">
                      <a:solidFill>
                        <a:srgbClr val="222221"/>
                      </a:solidFill>
                      <a:prstDash val="solid"/>
                      <a:round/>
                      <a:headEnd type="none" w="med" len="med"/>
                      <a:tailEnd type="none" w="med" len="med"/>
                    </a:lnT>
                    <a:lnB w="19050" cap="flat" cmpd="sng" algn="ctr">
                      <a:solidFill>
                        <a:srgbClr val="222221"/>
                      </a:solidFill>
                      <a:prstDash val="solid"/>
                      <a:round/>
                      <a:headEnd type="none" w="med" len="med"/>
                      <a:tailEnd type="none" w="med" len="med"/>
                    </a:lnB>
                    <a:solidFill>
                      <a:srgbClr val="AAF386"/>
                    </a:solidFill>
                  </a:tcPr>
                </a:tc>
                <a:tc>
                  <a:txBody>
                    <a:bodyPr/>
                    <a:lstStyle/>
                    <a:p>
                      <a:pPr algn="ctr">
                        <a:lnSpc>
                          <a:spcPts val="3779"/>
                        </a:lnSpc>
                        <a:defRPr/>
                      </a:pPr>
                      <a:r>
                        <a:rPr lang="en-US" sz="2699" b="1">
                          <a:solidFill>
                            <a:srgbClr val="222221"/>
                          </a:solidFill>
                          <a:latin typeface="Arimo Bold"/>
                          <a:ea typeface="Arimo Bold"/>
                          <a:cs typeface="Arimo Bold"/>
                          <a:sym typeface="Arimo Bold"/>
                        </a:rPr>
                        <a:t>Multiple Lines</a:t>
                      </a:r>
                      <a:endParaRPr lang="en-US" sz="1100"/>
                    </a:p>
                  </a:txBody>
                  <a:tcPr marL="95250" marR="95250" marT="95250" marB="95250" anchor="ctr">
                    <a:lnL w="19050" cap="flat" cmpd="sng" algn="ctr">
                      <a:solidFill>
                        <a:srgbClr val="222221"/>
                      </a:solidFill>
                      <a:prstDash val="solid"/>
                      <a:round/>
                      <a:headEnd type="none" w="med" len="med"/>
                      <a:tailEnd type="none" w="med" len="med"/>
                    </a:lnL>
                    <a:lnR w="19050" cap="flat" cmpd="sng" algn="ctr">
                      <a:solidFill>
                        <a:srgbClr val="222221"/>
                      </a:solidFill>
                      <a:prstDash val="solid"/>
                      <a:round/>
                      <a:headEnd type="none" w="med" len="med"/>
                      <a:tailEnd type="none" w="med" len="med"/>
                    </a:lnR>
                    <a:lnT w="19050" cap="flat" cmpd="sng" algn="ctr">
                      <a:solidFill>
                        <a:srgbClr val="222221"/>
                      </a:solidFill>
                      <a:prstDash val="solid"/>
                      <a:round/>
                      <a:headEnd type="none" w="med" len="med"/>
                      <a:tailEnd type="none" w="med" len="med"/>
                    </a:lnT>
                    <a:lnB w="19050" cap="flat" cmpd="sng" algn="ctr">
                      <a:solidFill>
                        <a:srgbClr val="222221"/>
                      </a:solidFill>
                      <a:prstDash val="solid"/>
                      <a:round/>
                      <a:headEnd type="none" w="med" len="med"/>
                      <a:tailEnd type="none" w="med" len="med"/>
                    </a:lnB>
                    <a:solidFill>
                      <a:srgbClr val="E3EDDC"/>
                    </a:solidFill>
                  </a:tcPr>
                </a:tc>
                <a:extLst>
                  <a:ext uri="{0D108BD9-81ED-4DB2-BD59-A6C34878D82A}">
                    <a16:rowId xmlns:a16="http://schemas.microsoft.com/office/drawing/2014/main" val="10003"/>
                  </a:ext>
                </a:extLst>
              </a:tr>
              <a:tr h="1125309">
                <a:tc vMerge="1">
                  <a:txBody>
                    <a:bodyPr/>
                    <a:lstStyle/>
                    <a:p>
                      <a:pPr algn="ctr">
                        <a:lnSpc>
                          <a:spcPts val="3779"/>
                        </a:lnSpc>
                        <a:defRPr/>
                      </a:pPr>
                      <a:r>
                        <a:rPr lang="en-US" sz="2699" b="1">
                          <a:solidFill>
                            <a:srgbClr val="222221"/>
                          </a:solidFill>
                          <a:latin typeface="Arimo Bold"/>
                          <a:ea typeface="Arimo Bold"/>
                          <a:cs typeface="Arimo Bold"/>
                          <a:sym typeface="Arimo Bold"/>
                        </a:rPr>
                        <a:t>Partner, Dependents</a:t>
                      </a:r>
                      <a:endParaRPr lang="en-US" sz="1100"/>
                    </a:p>
                  </a:txBody>
                  <a:tcPr marL="95250" marR="95250" marT="95250" marB="95250" anchor="ctr">
                    <a:lnL w="19050" cap="flat" cmpd="sng" algn="ctr">
                      <a:solidFill>
                        <a:srgbClr val="222221"/>
                      </a:solidFill>
                      <a:prstDash val="solid"/>
                      <a:round/>
                      <a:headEnd type="none" w="med" len="med"/>
                      <a:tailEnd type="none" w="med" len="med"/>
                    </a:lnL>
                    <a:lnR w="19050" cap="flat" cmpd="sng" algn="ctr">
                      <a:solidFill>
                        <a:srgbClr val="222221"/>
                      </a:solidFill>
                      <a:prstDash val="solid"/>
                      <a:round/>
                      <a:headEnd type="none" w="med" len="med"/>
                      <a:tailEnd type="none" w="med" len="med"/>
                    </a:lnR>
                    <a:lnT w="19050" cap="flat" cmpd="sng" algn="ctr">
                      <a:solidFill>
                        <a:srgbClr val="222221"/>
                      </a:solidFill>
                      <a:prstDash val="solid"/>
                      <a:round/>
                      <a:headEnd type="none" w="med" len="med"/>
                      <a:tailEnd type="none" w="med" len="med"/>
                    </a:lnT>
                    <a:lnB w="19050" cap="flat" cmpd="sng" algn="ctr">
                      <a:solidFill>
                        <a:srgbClr val="222221"/>
                      </a:solidFill>
                      <a:prstDash val="solid"/>
                      <a:round/>
                      <a:headEnd type="none" w="med" len="med"/>
                      <a:tailEnd type="none" w="med" len="med"/>
                    </a:lnB>
                    <a:solidFill>
                      <a:srgbClr val="B9F1D1"/>
                    </a:solidFill>
                  </a:tcPr>
                </a:tc>
                <a:tc>
                  <a:txBody>
                    <a:bodyPr/>
                    <a:lstStyle/>
                    <a:p>
                      <a:pPr algn="ctr">
                        <a:lnSpc>
                          <a:spcPts val="3779"/>
                        </a:lnSpc>
                        <a:defRPr/>
                      </a:pPr>
                      <a:r>
                        <a:rPr lang="en-US" sz="2699" b="1">
                          <a:solidFill>
                            <a:srgbClr val="222221"/>
                          </a:solidFill>
                          <a:latin typeface="Arimo Bold"/>
                          <a:ea typeface="Arimo Bold"/>
                          <a:cs typeface="Arimo Bold"/>
                          <a:sym typeface="Arimo Bold"/>
                        </a:rPr>
                        <a:t>Payment Method</a:t>
                      </a:r>
                      <a:endParaRPr lang="en-US" sz="1100"/>
                    </a:p>
                  </a:txBody>
                  <a:tcPr marL="95250" marR="95250" marT="95250" marB="95250" anchor="ctr">
                    <a:lnL w="19050" cap="flat" cmpd="sng" algn="ctr">
                      <a:solidFill>
                        <a:srgbClr val="222221"/>
                      </a:solidFill>
                      <a:prstDash val="solid"/>
                      <a:round/>
                      <a:headEnd type="none" w="med" len="med"/>
                      <a:tailEnd type="none" w="med" len="med"/>
                    </a:lnL>
                    <a:lnR w="19050" cap="flat" cmpd="sng" algn="ctr">
                      <a:solidFill>
                        <a:srgbClr val="222221"/>
                      </a:solidFill>
                      <a:prstDash val="solid"/>
                      <a:round/>
                      <a:headEnd type="none" w="med" len="med"/>
                      <a:tailEnd type="none" w="med" len="med"/>
                    </a:lnR>
                    <a:lnT w="19050" cap="flat" cmpd="sng" algn="ctr">
                      <a:solidFill>
                        <a:srgbClr val="222221"/>
                      </a:solidFill>
                      <a:prstDash val="solid"/>
                      <a:round/>
                      <a:headEnd type="none" w="med" len="med"/>
                      <a:tailEnd type="none" w="med" len="med"/>
                    </a:lnT>
                    <a:lnB w="19050" cap="flat" cmpd="sng" algn="ctr">
                      <a:solidFill>
                        <a:srgbClr val="222221"/>
                      </a:solidFill>
                      <a:prstDash val="solid"/>
                      <a:round/>
                      <a:headEnd type="none" w="med" len="med"/>
                      <a:tailEnd type="none" w="med" len="med"/>
                    </a:lnB>
                    <a:solidFill>
                      <a:srgbClr val="AAF386"/>
                    </a:solidFill>
                  </a:tcPr>
                </a:tc>
                <a:tc>
                  <a:txBody>
                    <a:bodyPr/>
                    <a:lstStyle/>
                    <a:p>
                      <a:pPr algn="ctr">
                        <a:lnSpc>
                          <a:spcPts val="3779"/>
                        </a:lnSpc>
                        <a:defRPr/>
                      </a:pPr>
                      <a:r>
                        <a:rPr lang="en-US" sz="2699" b="1">
                          <a:solidFill>
                            <a:srgbClr val="222221"/>
                          </a:solidFill>
                          <a:latin typeface="Arimo Bold"/>
                          <a:ea typeface="Arimo Bold"/>
                          <a:cs typeface="Arimo Bold"/>
                          <a:sym typeface="Arimo Bold"/>
                        </a:rPr>
                        <a:t>Monthly Charges</a:t>
                      </a:r>
                      <a:endParaRPr lang="en-US" sz="1100"/>
                    </a:p>
                  </a:txBody>
                  <a:tcPr marL="95250" marR="95250" marT="95250" marB="95250" anchor="ctr">
                    <a:lnL w="19050" cap="flat" cmpd="sng" algn="ctr">
                      <a:solidFill>
                        <a:srgbClr val="222221"/>
                      </a:solidFill>
                      <a:prstDash val="solid"/>
                      <a:round/>
                      <a:headEnd type="none" w="med" len="med"/>
                      <a:tailEnd type="none" w="med" len="med"/>
                    </a:lnL>
                    <a:lnR w="19050" cap="flat" cmpd="sng" algn="ctr">
                      <a:solidFill>
                        <a:srgbClr val="222221"/>
                      </a:solidFill>
                      <a:prstDash val="solid"/>
                      <a:round/>
                      <a:headEnd type="none" w="med" len="med"/>
                      <a:tailEnd type="none" w="med" len="med"/>
                    </a:lnR>
                    <a:lnT w="19050" cap="flat" cmpd="sng" algn="ctr">
                      <a:solidFill>
                        <a:srgbClr val="222221"/>
                      </a:solidFill>
                      <a:prstDash val="solid"/>
                      <a:round/>
                      <a:headEnd type="none" w="med" len="med"/>
                      <a:tailEnd type="none" w="med" len="med"/>
                    </a:lnT>
                    <a:lnB w="19050" cap="flat" cmpd="sng" algn="ctr">
                      <a:solidFill>
                        <a:srgbClr val="222221"/>
                      </a:solidFill>
                      <a:prstDash val="solid"/>
                      <a:round/>
                      <a:headEnd type="none" w="med" len="med"/>
                      <a:tailEnd type="none" w="med" len="med"/>
                    </a:lnB>
                    <a:solidFill>
                      <a:srgbClr val="E3EDDC"/>
                    </a:solidFill>
                  </a:tcPr>
                </a:tc>
                <a:extLst>
                  <a:ext uri="{0D108BD9-81ED-4DB2-BD59-A6C34878D82A}">
                    <a16:rowId xmlns:a16="http://schemas.microsoft.com/office/drawing/2014/main" val="10004"/>
                  </a:ext>
                </a:extLst>
              </a:tr>
              <a:tr h="879056">
                <a:tc gridSpan="3">
                  <a:txBody>
                    <a:bodyPr/>
                    <a:lstStyle/>
                    <a:p>
                      <a:pPr algn="ctr">
                        <a:lnSpc>
                          <a:spcPts val="3779"/>
                        </a:lnSpc>
                        <a:defRPr/>
                      </a:pPr>
                      <a:r>
                        <a:rPr lang="en-US" sz="2699" b="1">
                          <a:solidFill>
                            <a:srgbClr val="222221"/>
                          </a:solidFill>
                          <a:latin typeface="Arimo Bold"/>
                          <a:ea typeface="Arimo Bold"/>
                          <a:cs typeface="Arimo Bold"/>
                          <a:sym typeface="Arimo Bold"/>
                        </a:rPr>
                        <a:t>Total Charges</a:t>
                      </a:r>
                      <a:endParaRPr lang="en-US" sz="1100"/>
                    </a:p>
                  </a:txBody>
                  <a:tcPr marL="95250" marR="95250" marT="95250" marB="95250" anchor="ctr">
                    <a:lnL w="19050" cap="flat" cmpd="sng" algn="ctr">
                      <a:solidFill>
                        <a:srgbClr val="222221"/>
                      </a:solidFill>
                      <a:prstDash val="solid"/>
                      <a:round/>
                      <a:headEnd type="none" w="med" len="med"/>
                      <a:tailEnd type="none" w="med" len="med"/>
                    </a:lnL>
                    <a:lnR w="19050" cap="flat" cmpd="sng" algn="ctr">
                      <a:solidFill>
                        <a:srgbClr val="222221"/>
                      </a:solidFill>
                      <a:prstDash val="solid"/>
                      <a:round/>
                      <a:headEnd type="none" w="med" len="med"/>
                      <a:tailEnd type="none" w="med" len="med"/>
                    </a:lnR>
                    <a:lnT w="19050" cap="flat" cmpd="sng" algn="ctr">
                      <a:solidFill>
                        <a:srgbClr val="222221"/>
                      </a:solidFill>
                      <a:prstDash val="solid"/>
                      <a:round/>
                      <a:headEnd type="none" w="med" len="med"/>
                      <a:tailEnd type="none" w="med" len="med"/>
                    </a:lnT>
                    <a:lnB w="19050" cap="flat" cmpd="sng" algn="ctr">
                      <a:solidFill>
                        <a:srgbClr val="222221"/>
                      </a:solidFill>
                      <a:prstDash val="solid"/>
                      <a:round/>
                      <a:headEnd type="none" w="med" len="med"/>
                      <a:tailEnd type="none" w="med" len="med"/>
                    </a:lnB>
                  </a:tcPr>
                </a:tc>
                <a:tc hMerge="1">
                  <a:txBody>
                    <a:bodyPr/>
                    <a:lstStyle/>
                    <a:p>
                      <a:pPr algn="ctr">
                        <a:lnSpc>
                          <a:spcPts val="3779"/>
                        </a:lnSpc>
                        <a:defRPr/>
                      </a:pPr>
                      <a:r>
                        <a:rPr lang="en-US" sz="2699" b="1">
                          <a:solidFill>
                            <a:srgbClr val="222221"/>
                          </a:solidFill>
                          <a:latin typeface="Arimo Bold"/>
                          <a:ea typeface="Arimo Bold"/>
                          <a:cs typeface="Arimo Bold"/>
                          <a:sym typeface="Arimo Bold"/>
                        </a:rPr>
                        <a:t>Total Charges</a:t>
                      </a:r>
                      <a:endParaRPr lang="en-US" sz="1100"/>
                    </a:p>
                  </a:txBody>
                  <a:tcPr marL="95250" marR="95250" marT="95250" marB="95250" anchor="ctr">
                    <a:lnL w="19050" cap="flat" cmpd="sng" algn="ctr">
                      <a:solidFill>
                        <a:srgbClr val="222221"/>
                      </a:solidFill>
                      <a:prstDash val="solid"/>
                      <a:round/>
                      <a:headEnd type="none" w="med" len="med"/>
                      <a:tailEnd type="none" w="med" len="med"/>
                    </a:lnL>
                    <a:lnR w="19050" cap="flat" cmpd="sng" algn="ctr">
                      <a:solidFill>
                        <a:srgbClr val="222221"/>
                      </a:solidFill>
                      <a:prstDash val="solid"/>
                      <a:round/>
                      <a:headEnd type="none" w="med" len="med"/>
                      <a:tailEnd type="none" w="med" len="med"/>
                    </a:lnR>
                    <a:lnT w="19050" cap="flat" cmpd="sng" algn="ctr">
                      <a:solidFill>
                        <a:srgbClr val="222221"/>
                      </a:solidFill>
                      <a:prstDash val="solid"/>
                      <a:round/>
                      <a:headEnd type="none" w="med" len="med"/>
                      <a:tailEnd type="none" w="med" len="med"/>
                    </a:lnT>
                    <a:lnB w="19050" cap="flat" cmpd="sng" algn="ctr">
                      <a:solidFill>
                        <a:srgbClr val="222221"/>
                      </a:solidFill>
                      <a:prstDash val="solid"/>
                      <a:round/>
                      <a:headEnd type="none" w="med" len="med"/>
                      <a:tailEnd type="none" w="med" len="med"/>
                    </a:lnB>
                  </a:tcPr>
                </a:tc>
                <a:tc hMerge="1">
                  <a:txBody>
                    <a:bodyPr/>
                    <a:lstStyle/>
                    <a:p>
                      <a:pPr algn="ctr">
                        <a:lnSpc>
                          <a:spcPts val="3779"/>
                        </a:lnSpc>
                        <a:defRPr/>
                      </a:pPr>
                      <a:r>
                        <a:rPr lang="en-US" sz="2699" b="1">
                          <a:solidFill>
                            <a:srgbClr val="222221"/>
                          </a:solidFill>
                          <a:latin typeface="Arimo Bold"/>
                          <a:ea typeface="Arimo Bold"/>
                          <a:cs typeface="Arimo Bold"/>
                          <a:sym typeface="Arimo Bold"/>
                        </a:rPr>
                        <a:t>Total Charges</a:t>
                      </a:r>
                      <a:endParaRPr lang="en-US" sz="1100"/>
                    </a:p>
                  </a:txBody>
                  <a:tcPr marL="95250" marR="95250" marT="95250" marB="95250" anchor="ctr">
                    <a:lnL w="19050" cap="flat" cmpd="sng" algn="ctr">
                      <a:solidFill>
                        <a:srgbClr val="222221"/>
                      </a:solidFill>
                      <a:prstDash val="solid"/>
                      <a:round/>
                      <a:headEnd type="none" w="med" len="med"/>
                      <a:tailEnd type="none" w="med" len="med"/>
                    </a:lnL>
                    <a:lnR w="19050" cap="flat" cmpd="sng" algn="ctr">
                      <a:solidFill>
                        <a:srgbClr val="222221"/>
                      </a:solidFill>
                      <a:prstDash val="solid"/>
                      <a:round/>
                      <a:headEnd type="none" w="med" len="med"/>
                      <a:tailEnd type="none" w="med" len="med"/>
                    </a:lnR>
                    <a:lnT w="19050" cap="flat" cmpd="sng" algn="ctr">
                      <a:solidFill>
                        <a:srgbClr val="222221"/>
                      </a:solidFill>
                      <a:prstDash val="solid"/>
                      <a:round/>
                      <a:headEnd type="none" w="med" len="med"/>
                      <a:tailEnd type="none" w="med" len="med"/>
                    </a:lnT>
                    <a:lnB w="19050" cap="flat" cmpd="sng" algn="ctr">
                      <a:solidFill>
                        <a:srgbClr val="222221"/>
                      </a:solidFill>
                      <a:prstDash val="solid"/>
                      <a:round/>
                      <a:headEnd type="none" w="med" len="med"/>
                      <a:tailEnd type="none" w="med" len="med"/>
                    </a:lnB>
                  </a:tcPr>
                </a:tc>
                <a:extLst>
                  <a:ext uri="{0D108BD9-81ED-4DB2-BD59-A6C34878D82A}">
                    <a16:rowId xmlns:a16="http://schemas.microsoft.com/office/drawing/2014/main" val="10005"/>
                  </a:ext>
                </a:extLst>
              </a:tr>
              <a:tr h="879056">
                <a:tc gridSpan="3">
                  <a:txBody>
                    <a:bodyPr/>
                    <a:lstStyle/>
                    <a:p>
                      <a:pPr algn="ctr">
                        <a:lnSpc>
                          <a:spcPts val="3779"/>
                        </a:lnSpc>
                        <a:defRPr/>
                      </a:pPr>
                      <a:r>
                        <a:rPr lang="en-US" sz="2699" b="1">
                          <a:solidFill>
                            <a:srgbClr val="222221"/>
                          </a:solidFill>
                          <a:latin typeface="Arimo Bold"/>
                          <a:ea typeface="Arimo Bold"/>
                          <a:cs typeface="Arimo Bold"/>
                          <a:sym typeface="Arimo Bold"/>
                        </a:rPr>
                        <a:t>Target Variable :- Churn (Yes / No)</a:t>
                      </a:r>
                      <a:endParaRPr lang="en-US" sz="1100"/>
                    </a:p>
                  </a:txBody>
                  <a:tcPr marL="95250" marR="95250" marT="95250" marB="95250" anchor="ctr">
                    <a:lnL w="19050" cap="flat" cmpd="sng" algn="ctr">
                      <a:solidFill>
                        <a:srgbClr val="222221"/>
                      </a:solidFill>
                      <a:prstDash val="solid"/>
                      <a:round/>
                      <a:headEnd type="none" w="med" len="med"/>
                      <a:tailEnd type="none" w="med" len="med"/>
                    </a:lnL>
                    <a:lnR w="19050" cap="flat" cmpd="sng" algn="ctr">
                      <a:solidFill>
                        <a:srgbClr val="222221"/>
                      </a:solidFill>
                      <a:prstDash val="solid"/>
                      <a:round/>
                      <a:headEnd type="none" w="med" len="med"/>
                      <a:tailEnd type="none" w="med" len="med"/>
                    </a:lnR>
                    <a:lnT w="19050" cap="flat" cmpd="sng" algn="ctr">
                      <a:solidFill>
                        <a:srgbClr val="222221"/>
                      </a:solidFill>
                      <a:prstDash val="solid"/>
                      <a:round/>
                      <a:headEnd type="none" w="med" len="med"/>
                      <a:tailEnd type="none" w="med" len="med"/>
                    </a:lnT>
                    <a:lnB w="19050" cap="flat" cmpd="sng" algn="ctr">
                      <a:solidFill>
                        <a:srgbClr val="222221"/>
                      </a:solidFill>
                      <a:prstDash val="solid"/>
                      <a:round/>
                      <a:headEnd type="none" w="med" len="med"/>
                      <a:tailEnd type="none" w="med" len="med"/>
                    </a:lnB>
                  </a:tcPr>
                </a:tc>
                <a:tc hMerge="1">
                  <a:txBody>
                    <a:bodyPr/>
                    <a:lstStyle/>
                    <a:p>
                      <a:pPr algn="ctr">
                        <a:lnSpc>
                          <a:spcPts val="3779"/>
                        </a:lnSpc>
                        <a:defRPr/>
                      </a:pPr>
                      <a:r>
                        <a:rPr lang="en-US" sz="2699" b="1">
                          <a:solidFill>
                            <a:srgbClr val="222221"/>
                          </a:solidFill>
                          <a:latin typeface="Arimo Bold"/>
                          <a:ea typeface="Arimo Bold"/>
                          <a:cs typeface="Arimo Bold"/>
                          <a:sym typeface="Arimo Bold"/>
                        </a:rPr>
                        <a:t>Target Variable :- Churn (Yes / No)</a:t>
                      </a:r>
                      <a:endParaRPr lang="en-US" sz="1100"/>
                    </a:p>
                  </a:txBody>
                  <a:tcPr marL="95250" marR="95250" marT="95250" marB="95250" anchor="ctr">
                    <a:lnL w="19050" cap="flat" cmpd="sng" algn="ctr">
                      <a:solidFill>
                        <a:srgbClr val="222221"/>
                      </a:solidFill>
                      <a:prstDash val="solid"/>
                      <a:round/>
                      <a:headEnd type="none" w="med" len="med"/>
                      <a:tailEnd type="none" w="med" len="med"/>
                    </a:lnL>
                    <a:lnR w="19050" cap="flat" cmpd="sng" algn="ctr">
                      <a:solidFill>
                        <a:srgbClr val="222221"/>
                      </a:solidFill>
                      <a:prstDash val="solid"/>
                      <a:round/>
                      <a:headEnd type="none" w="med" len="med"/>
                      <a:tailEnd type="none" w="med" len="med"/>
                    </a:lnR>
                    <a:lnT w="19050" cap="flat" cmpd="sng" algn="ctr">
                      <a:solidFill>
                        <a:srgbClr val="222221"/>
                      </a:solidFill>
                      <a:prstDash val="solid"/>
                      <a:round/>
                      <a:headEnd type="none" w="med" len="med"/>
                      <a:tailEnd type="none" w="med" len="med"/>
                    </a:lnT>
                    <a:lnB w="19050" cap="flat" cmpd="sng" algn="ctr">
                      <a:solidFill>
                        <a:srgbClr val="222221"/>
                      </a:solidFill>
                      <a:prstDash val="solid"/>
                      <a:round/>
                      <a:headEnd type="none" w="med" len="med"/>
                      <a:tailEnd type="none" w="med" len="med"/>
                    </a:lnB>
                  </a:tcPr>
                </a:tc>
                <a:tc hMerge="1">
                  <a:txBody>
                    <a:bodyPr/>
                    <a:lstStyle/>
                    <a:p>
                      <a:pPr algn="ctr">
                        <a:lnSpc>
                          <a:spcPts val="3779"/>
                        </a:lnSpc>
                        <a:defRPr/>
                      </a:pPr>
                      <a:r>
                        <a:rPr lang="en-US" sz="2699" b="1">
                          <a:solidFill>
                            <a:srgbClr val="222221"/>
                          </a:solidFill>
                          <a:latin typeface="Arimo Bold"/>
                          <a:ea typeface="Arimo Bold"/>
                          <a:cs typeface="Arimo Bold"/>
                          <a:sym typeface="Arimo Bold"/>
                        </a:rPr>
                        <a:t>Target Variable :- Churn (Yes / No)</a:t>
                      </a:r>
                      <a:endParaRPr lang="en-US" sz="1100"/>
                    </a:p>
                  </a:txBody>
                  <a:tcPr marL="95250" marR="95250" marT="95250" marB="95250" anchor="ctr">
                    <a:lnL w="19050" cap="flat" cmpd="sng" algn="ctr">
                      <a:solidFill>
                        <a:srgbClr val="222221"/>
                      </a:solidFill>
                      <a:prstDash val="solid"/>
                      <a:round/>
                      <a:headEnd type="none" w="med" len="med"/>
                      <a:tailEnd type="none" w="med" len="med"/>
                    </a:lnL>
                    <a:lnR w="19050" cap="flat" cmpd="sng" algn="ctr">
                      <a:solidFill>
                        <a:srgbClr val="222221"/>
                      </a:solidFill>
                      <a:prstDash val="solid"/>
                      <a:round/>
                      <a:headEnd type="none" w="med" len="med"/>
                      <a:tailEnd type="none" w="med" len="med"/>
                    </a:lnR>
                    <a:lnT w="19050" cap="flat" cmpd="sng" algn="ctr">
                      <a:solidFill>
                        <a:srgbClr val="222221"/>
                      </a:solidFill>
                      <a:prstDash val="solid"/>
                      <a:round/>
                      <a:headEnd type="none" w="med" len="med"/>
                      <a:tailEnd type="none" w="med" len="med"/>
                    </a:lnT>
                    <a:lnB w="19050" cap="flat" cmpd="sng" algn="ctr">
                      <a:solidFill>
                        <a:srgbClr val="222221"/>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sp>
        <p:nvSpPr>
          <p:cNvPr id="9" name="Freeform 9"/>
          <p:cNvSpPr/>
          <p:nvPr/>
        </p:nvSpPr>
        <p:spPr>
          <a:xfrm>
            <a:off x="76200" y="6586859"/>
            <a:ext cx="7825311" cy="2329532"/>
          </a:xfrm>
          <a:custGeom>
            <a:avLst/>
            <a:gdLst/>
            <a:ahLst/>
            <a:cxnLst/>
            <a:rect l="l" t="t" r="r" b="b"/>
            <a:pathLst>
              <a:path w="7825311" h="2329532">
                <a:moveTo>
                  <a:pt x="0" y="0"/>
                </a:moveTo>
                <a:lnTo>
                  <a:pt x="7825311" y="0"/>
                </a:lnTo>
                <a:lnTo>
                  <a:pt x="7825311" y="2329532"/>
                </a:lnTo>
                <a:lnTo>
                  <a:pt x="0" y="2329532"/>
                </a:lnTo>
                <a:lnTo>
                  <a:pt x="0" y="0"/>
                </a:lnTo>
                <a:close/>
              </a:path>
            </a:pathLst>
          </a:custGeom>
          <a:blipFill>
            <a:blip r:embed="rId2"/>
            <a:stretch>
              <a:fillRect l="-6443" r="-93685"/>
            </a:stretch>
          </a:blipFill>
        </p:spPr>
      </p:sp>
      <p:sp>
        <p:nvSpPr>
          <p:cNvPr id="10" name="TextBox 10"/>
          <p:cNvSpPr txBox="1"/>
          <p:nvPr/>
        </p:nvSpPr>
        <p:spPr>
          <a:xfrm>
            <a:off x="524459" y="929978"/>
            <a:ext cx="6996490" cy="2196465"/>
          </a:xfrm>
          <a:prstGeom prst="rect">
            <a:avLst/>
          </a:prstGeom>
        </p:spPr>
        <p:txBody>
          <a:bodyPr lIns="0" tIns="0" rIns="0" bIns="0" rtlCol="0" anchor="t">
            <a:spAutoFit/>
          </a:bodyPr>
          <a:lstStyle/>
          <a:p>
            <a:pPr algn="ctr">
              <a:lnSpc>
                <a:spcPts val="7920"/>
              </a:lnSpc>
            </a:pPr>
            <a:r>
              <a:rPr lang="en-US" sz="7200" b="1">
                <a:solidFill>
                  <a:srgbClr val="222221"/>
                </a:solidFill>
                <a:latin typeface="Heading Now 71-78 Bold"/>
                <a:ea typeface="Heading Now 71-78 Bold"/>
                <a:cs typeface="Heading Now 71-78 Bold"/>
                <a:sym typeface="Heading Now 71-78 Bold"/>
              </a:rPr>
              <a:t>DATASET DESCRIPTION</a:t>
            </a:r>
          </a:p>
        </p:txBody>
      </p:sp>
      <p:sp>
        <p:nvSpPr>
          <p:cNvPr id="11" name="TextBox 11"/>
          <p:cNvSpPr txBox="1"/>
          <p:nvPr/>
        </p:nvSpPr>
        <p:spPr>
          <a:xfrm>
            <a:off x="1028700" y="3738520"/>
            <a:ext cx="6046487" cy="1877060"/>
          </a:xfrm>
          <a:prstGeom prst="rect">
            <a:avLst/>
          </a:prstGeom>
        </p:spPr>
        <p:txBody>
          <a:bodyPr lIns="0" tIns="0" rIns="0" bIns="0" rtlCol="0" anchor="t">
            <a:spAutoFit/>
          </a:bodyPr>
          <a:lstStyle/>
          <a:p>
            <a:pPr algn="ctr">
              <a:lnSpc>
                <a:spcPts val="3640"/>
              </a:lnSpc>
            </a:pPr>
            <a:r>
              <a:rPr lang="en-US" sz="2600">
                <a:solidFill>
                  <a:srgbClr val="222221"/>
                </a:solidFill>
                <a:latin typeface="Heading Now 71-78"/>
                <a:ea typeface="Heading Now 71-78"/>
                <a:cs typeface="Heading Now 71-78"/>
                <a:sym typeface="Heading Now 71-78"/>
              </a:rPr>
              <a:t>Here in this project, i have used the Telco Customer Churn Dataset from Kaggle website which contains features like :-</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8F0"/>
        </a:solidFill>
        <a:effectLst/>
      </p:bgPr>
    </p:bg>
    <p:spTree>
      <p:nvGrpSpPr>
        <p:cNvPr id="1" name=""/>
        <p:cNvGrpSpPr/>
        <p:nvPr/>
      </p:nvGrpSpPr>
      <p:grpSpPr>
        <a:xfrm>
          <a:off x="0" y="0"/>
          <a:ext cx="0" cy="0"/>
          <a:chOff x="0" y="0"/>
          <a:chExt cx="0" cy="0"/>
        </a:xfrm>
      </p:grpSpPr>
      <p:grpSp>
        <p:nvGrpSpPr>
          <p:cNvPr id="2" name="Group 2"/>
          <p:cNvGrpSpPr/>
          <p:nvPr/>
        </p:nvGrpSpPr>
        <p:grpSpPr>
          <a:xfrm>
            <a:off x="-413621" y="-122434"/>
            <a:ext cx="19115242" cy="2718860"/>
            <a:chOff x="0" y="0"/>
            <a:chExt cx="5034467" cy="716078"/>
          </a:xfrm>
        </p:grpSpPr>
        <p:sp>
          <p:nvSpPr>
            <p:cNvPr id="3" name="Freeform 3"/>
            <p:cNvSpPr/>
            <p:nvPr/>
          </p:nvSpPr>
          <p:spPr>
            <a:xfrm>
              <a:off x="0" y="0"/>
              <a:ext cx="5034467" cy="716078"/>
            </a:xfrm>
            <a:custGeom>
              <a:avLst/>
              <a:gdLst/>
              <a:ahLst/>
              <a:cxnLst/>
              <a:rect l="l" t="t" r="r" b="b"/>
              <a:pathLst>
                <a:path w="5034467" h="716078">
                  <a:moveTo>
                    <a:pt x="0" y="0"/>
                  </a:moveTo>
                  <a:lnTo>
                    <a:pt x="5034467" y="0"/>
                  </a:lnTo>
                  <a:lnTo>
                    <a:pt x="5034467" y="716078"/>
                  </a:lnTo>
                  <a:lnTo>
                    <a:pt x="0" y="716078"/>
                  </a:lnTo>
                  <a:close/>
                </a:path>
              </a:pathLst>
            </a:custGeom>
            <a:solidFill>
              <a:srgbClr val="29C978"/>
            </a:solidFill>
            <a:ln w="19050" cap="sq">
              <a:solidFill>
                <a:srgbClr val="222221"/>
              </a:solidFill>
              <a:prstDash val="solid"/>
              <a:miter/>
            </a:ln>
          </p:spPr>
        </p:sp>
        <p:sp>
          <p:nvSpPr>
            <p:cNvPr id="4" name="TextBox 4"/>
            <p:cNvSpPr txBox="1"/>
            <p:nvPr/>
          </p:nvSpPr>
          <p:spPr>
            <a:xfrm>
              <a:off x="0" y="-9525"/>
              <a:ext cx="5034467" cy="725603"/>
            </a:xfrm>
            <a:prstGeom prst="rect">
              <a:avLst/>
            </a:prstGeom>
          </p:spPr>
          <p:txBody>
            <a:bodyPr lIns="50800" tIns="50800" rIns="50800" bIns="50800" rtlCol="0" anchor="ctr"/>
            <a:lstStyle/>
            <a:p>
              <a:pPr algn="ctr">
                <a:lnSpc>
                  <a:spcPts val="1300"/>
                </a:lnSpc>
              </a:pPr>
              <a:endParaRPr/>
            </a:p>
          </p:txBody>
        </p:sp>
      </p:grpSp>
      <p:grpSp>
        <p:nvGrpSpPr>
          <p:cNvPr id="5" name="Group 5"/>
          <p:cNvGrpSpPr/>
          <p:nvPr/>
        </p:nvGrpSpPr>
        <p:grpSpPr>
          <a:xfrm>
            <a:off x="13573361" y="4204078"/>
            <a:ext cx="2316265" cy="1457404"/>
            <a:chOff x="0" y="0"/>
            <a:chExt cx="812800" cy="511417"/>
          </a:xfrm>
        </p:grpSpPr>
        <p:sp>
          <p:nvSpPr>
            <p:cNvPr id="6" name="Freeform 6"/>
            <p:cNvSpPr/>
            <p:nvPr/>
          </p:nvSpPr>
          <p:spPr>
            <a:xfrm>
              <a:off x="0" y="0"/>
              <a:ext cx="812800" cy="511417"/>
            </a:xfrm>
            <a:custGeom>
              <a:avLst/>
              <a:gdLst/>
              <a:ahLst/>
              <a:cxnLst/>
              <a:rect l="l" t="t" r="r" b="b"/>
              <a:pathLst>
                <a:path w="812800" h="511417">
                  <a:moveTo>
                    <a:pt x="406400" y="0"/>
                  </a:moveTo>
                  <a:lnTo>
                    <a:pt x="812800" y="255709"/>
                  </a:lnTo>
                  <a:lnTo>
                    <a:pt x="406400" y="511417"/>
                  </a:lnTo>
                  <a:lnTo>
                    <a:pt x="0" y="255709"/>
                  </a:lnTo>
                  <a:lnTo>
                    <a:pt x="406400" y="0"/>
                  </a:lnTo>
                  <a:close/>
                </a:path>
              </a:pathLst>
            </a:custGeom>
            <a:solidFill>
              <a:srgbClr val="AAF386"/>
            </a:solidFill>
          </p:spPr>
        </p:sp>
        <p:sp>
          <p:nvSpPr>
            <p:cNvPr id="7" name="TextBox 7"/>
            <p:cNvSpPr txBox="1"/>
            <p:nvPr/>
          </p:nvSpPr>
          <p:spPr>
            <a:xfrm>
              <a:off x="139700" y="59325"/>
              <a:ext cx="533400" cy="364193"/>
            </a:xfrm>
            <a:prstGeom prst="rect">
              <a:avLst/>
            </a:prstGeom>
          </p:spPr>
          <p:txBody>
            <a:bodyPr lIns="190500" tIns="190500" rIns="190500" bIns="190500" rtlCol="0" anchor="ctr"/>
            <a:lstStyle/>
            <a:p>
              <a:pPr algn="ctr">
                <a:lnSpc>
                  <a:spcPts val="1439"/>
                </a:lnSpc>
              </a:pPr>
              <a:endParaRPr/>
            </a:p>
          </p:txBody>
        </p:sp>
      </p:grpSp>
      <p:grpSp>
        <p:nvGrpSpPr>
          <p:cNvPr id="8" name="Group 8"/>
          <p:cNvGrpSpPr/>
          <p:nvPr/>
        </p:nvGrpSpPr>
        <p:grpSpPr>
          <a:xfrm>
            <a:off x="16076228" y="4328629"/>
            <a:ext cx="1451042" cy="1451042"/>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9F1D1"/>
            </a:solidFill>
          </p:spPr>
        </p:sp>
        <p:sp>
          <p:nvSpPr>
            <p:cNvPr id="10" name="TextBox 10"/>
            <p:cNvSpPr txBox="1"/>
            <p:nvPr/>
          </p:nvSpPr>
          <p:spPr>
            <a:xfrm>
              <a:off x="76200" y="47625"/>
              <a:ext cx="660400" cy="688975"/>
            </a:xfrm>
            <a:prstGeom prst="rect">
              <a:avLst/>
            </a:prstGeom>
          </p:spPr>
          <p:txBody>
            <a:bodyPr lIns="50800" tIns="50800" rIns="50800" bIns="50800" rtlCol="0" anchor="ctr"/>
            <a:lstStyle/>
            <a:p>
              <a:pPr algn="ctr">
                <a:lnSpc>
                  <a:spcPts val="1439"/>
                </a:lnSpc>
              </a:pPr>
              <a:endParaRPr/>
            </a:p>
          </p:txBody>
        </p:sp>
      </p:grpSp>
      <p:grpSp>
        <p:nvGrpSpPr>
          <p:cNvPr id="11" name="Group 11"/>
          <p:cNvGrpSpPr/>
          <p:nvPr/>
        </p:nvGrpSpPr>
        <p:grpSpPr>
          <a:xfrm>
            <a:off x="15916017" y="2883242"/>
            <a:ext cx="1771464" cy="1283462"/>
            <a:chOff x="0" y="0"/>
            <a:chExt cx="644647" cy="467060"/>
          </a:xfrm>
        </p:grpSpPr>
        <p:sp>
          <p:nvSpPr>
            <p:cNvPr id="12" name="Freeform 12"/>
            <p:cNvSpPr/>
            <p:nvPr/>
          </p:nvSpPr>
          <p:spPr>
            <a:xfrm>
              <a:off x="0" y="0"/>
              <a:ext cx="644647" cy="467060"/>
            </a:xfrm>
            <a:custGeom>
              <a:avLst/>
              <a:gdLst/>
              <a:ahLst/>
              <a:cxnLst/>
              <a:rect l="l" t="t" r="r" b="b"/>
              <a:pathLst>
                <a:path w="644647" h="467060">
                  <a:moveTo>
                    <a:pt x="441447" y="0"/>
                  </a:moveTo>
                  <a:lnTo>
                    <a:pt x="203200" y="0"/>
                  </a:lnTo>
                  <a:lnTo>
                    <a:pt x="0" y="233530"/>
                  </a:lnTo>
                  <a:lnTo>
                    <a:pt x="203200" y="467060"/>
                  </a:lnTo>
                  <a:lnTo>
                    <a:pt x="441447" y="467060"/>
                  </a:lnTo>
                  <a:lnTo>
                    <a:pt x="644647" y="233530"/>
                  </a:lnTo>
                  <a:lnTo>
                    <a:pt x="441447" y="0"/>
                  </a:lnTo>
                  <a:close/>
                </a:path>
              </a:pathLst>
            </a:custGeom>
            <a:solidFill>
              <a:srgbClr val="AAF386"/>
            </a:solidFill>
          </p:spPr>
        </p:sp>
        <p:sp>
          <p:nvSpPr>
            <p:cNvPr id="13" name="TextBox 13"/>
            <p:cNvSpPr txBox="1"/>
            <p:nvPr/>
          </p:nvSpPr>
          <p:spPr>
            <a:xfrm>
              <a:off x="152400" y="-28575"/>
              <a:ext cx="339847" cy="495635"/>
            </a:xfrm>
            <a:prstGeom prst="rect">
              <a:avLst/>
            </a:prstGeom>
          </p:spPr>
          <p:txBody>
            <a:bodyPr lIns="50800" tIns="50800" rIns="50800" bIns="50800" rtlCol="0" anchor="ctr"/>
            <a:lstStyle/>
            <a:p>
              <a:pPr algn="ctr">
                <a:lnSpc>
                  <a:spcPts val="1439"/>
                </a:lnSpc>
              </a:pPr>
              <a:endParaRPr/>
            </a:p>
          </p:txBody>
        </p:sp>
      </p:grpSp>
      <p:graphicFrame>
        <p:nvGraphicFramePr>
          <p:cNvPr id="14" name="Table 14"/>
          <p:cNvGraphicFramePr>
            <a:graphicFrameLocks noGrp="1"/>
          </p:cNvGraphicFramePr>
          <p:nvPr/>
        </p:nvGraphicFramePr>
        <p:xfrm>
          <a:off x="470549" y="2914311"/>
          <a:ext cx="6264371" cy="4036936"/>
        </p:xfrm>
        <a:graphic>
          <a:graphicData uri="http://schemas.openxmlformats.org/drawingml/2006/table">
            <a:tbl>
              <a:tblPr/>
              <a:tblGrid>
                <a:gridCol w="1871414">
                  <a:extLst>
                    <a:ext uri="{9D8B030D-6E8A-4147-A177-3AD203B41FA5}">
                      <a16:colId xmlns:a16="http://schemas.microsoft.com/office/drawing/2014/main" val="20000"/>
                    </a:ext>
                  </a:extLst>
                </a:gridCol>
                <a:gridCol w="2179967">
                  <a:extLst>
                    <a:ext uri="{9D8B030D-6E8A-4147-A177-3AD203B41FA5}">
                      <a16:colId xmlns:a16="http://schemas.microsoft.com/office/drawing/2014/main" val="20001"/>
                    </a:ext>
                  </a:extLst>
                </a:gridCol>
                <a:gridCol w="2212990">
                  <a:extLst>
                    <a:ext uri="{9D8B030D-6E8A-4147-A177-3AD203B41FA5}">
                      <a16:colId xmlns:a16="http://schemas.microsoft.com/office/drawing/2014/main" val="20002"/>
                    </a:ext>
                  </a:extLst>
                </a:gridCol>
              </a:tblGrid>
              <a:tr h="823034">
                <a:tc gridSpan="3">
                  <a:txBody>
                    <a:bodyPr/>
                    <a:lstStyle/>
                    <a:p>
                      <a:pPr algn="ctr">
                        <a:lnSpc>
                          <a:spcPts val="4199"/>
                        </a:lnSpc>
                        <a:defRPr/>
                      </a:pPr>
                      <a:r>
                        <a:rPr lang="en-US" sz="2999" b="1">
                          <a:solidFill>
                            <a:srgbClr val="FFF8F0"/>
                          </a:solidFill>
                          <a:latin typeface="Arimo Bold"/>
                          <a:ea typeface="Arimo Bold"/>
                          <a:cs typeface="Arimo Bold"/>
                          <a:sym typeface="Arimo Bold"/>
                        </a:rPr>
                        <a:t>LANGUAGES &amp; LIBRARIES</a:t>
                      </a:r>
                      <a:endParaRPr lang="en-US" sz="1100"/>
                    </a:p>
                  </a:txBody>
                  <a:tcPr marL="95250" marR="95250" marT="95250" marB="95250" anchor="ctr">
                    <a:lnL w="19050" cap="flat" cmpd="sng" algn="ctr">
                      <a:solidFill>
                        <a:srgbClr val="222221"/>
                      </a:solidFill>
                      <a:prstDash val="solid"/>
                      <a:round/>
                      <a:headEnd type="none" w="med" len="med"/>
                      <a:tailEnd type="none" w="med" len="med"/>
                    </a:lnL>
                    <a:lnR w="19050" cap="flat" cmpd="sng" algn="ctr">
                      <a:solidFill>
                        <a:srgbClr val="222221"/>
                      </a:solidFill>
                      <a:prstDash val="solid"/>
                      <a:round/>
                      <a:headEnd type="none" w="med" len="med"/>
                      <a:tailEnd type="none" w="med" len="med"/>
                    </a:lnR>
                    <a:lnT w="19050" cap="flat" cmpd="sng" algn="ctr">
                      <a:solidFill>
                        <a:srgbClr val="222221"/>
                      </a:solidFill>
                      <a:prstDash val="solid"/>
                      <a:round/>
                      <a:headEnd type="none" w="med" len="med"/>
                      <a:tailEnd type="none" w="med" len="med"/>
                    </a:lnT>
                    <a:lnB w="19050" cap="flat" cmpd="sng" algn="ctr">
                      <a:solidFill>
                        <a:srgbClr val="222221"/>
                      </a:solidFill>
                      <a:prstDash val="solid"/>
                      <a:round/>
                      <a:headEnd type="none" w="med" len="med"/>
                      <a:tailEnd type="none" w="med" len="med"/>
                    </a:lnB>
                    <a:solidFill>
                      <a:srgbClr val="222221"/>
                    </a:solidFill>
                  </a:tcPr>
                </a:tc>
                <a:tc hMerge="1">
                  <a:txBody>
                    <a:bodyPr/>
                    <a:lstStyle/>
                    <a:p>
                      <a:pPr algn="ctr">
                        <a:lnSpc>
                          <a:spcPts val="4199"/>
                        </a:lnSpc>
                        <a:defRPr/>
                      </a:pPr>
                      <a:r>
                        <a:rPr lang="en-US" sz="2999" b="1">
                          <a:solidFill>
                            <a:srgbClr val="FFF8F0"/>
                          </a:solidFill>
                          <a:latin typeface="Arimo Bold"/>
                          <a:ea typeface="Arimo Bold"/>
                          <a:cs typeface="Arimo Bold"/>
                          <a:sym typeface="Arimo Bold"/>
                        </a:rPr>
                        <a:t>LANGUAGES &amp; LIBRARIES</a:t>
                      </a:r>
                      <a:endParaRPr lang="en-US" sz="1100"/>
                    </a:p>
                  </a:txBody>
                  <a:tcPr marL="95250" marR="95250" marT="95250" marB="95250" anchor="ctr">
                    <a:lnL w="19050" cap="flat" cmpd="sng" algn="ctr">
                      <a:solidFill>
                        <a:srgbClr val="222221"/>
                      </a:solidFill>
                      <a:prstDash val="solid"/>
                      <a:round/>
                      <a:headEnd type="none" w="med" len="med"/>
                      <a:tailEnd type="none" w="med" len="med"/>
                    </a:lnL>
                    <a:lnR w="19050" cap="flat" cmpd="sng" algn="ctr">
                      <a:solidFill>
                        <a:srgbClr val="222221"/>
                      </a:solidFill>
                      <a:prstDash val="solid"/>
                      <a:round/>
                      <a:headEnd type="none" w="med" len="med"/>
                      <a:tailEnd type="none" w="med" len="med"/>
                    </a:lnR>
                    <a:lnT w="19050" cap="flat" cmpd="sng" algn="ctr">
                      <a:solidFill>
                        <a:srgbClr val="222221"/>
                      </a:solidFill>
                      <a:prstDash val="solid"/>
                      <a:round/>
                      <a:headEnd type="none" w="med" len="med"/>
                      <a:tailEnd type="none" w="med" len="med"/>
                    </a:lnT>
                    <a:lnB w="19050" cap="flat" cmpd="sng" algn="ctr">
                      <a:solidFill>
                        <a:srgbClr val="222221"/>
                      </a:solidFill>
                      <a:prstDash val="solid"/>
                      <a:round/>
                      <a:headEnd type="none" w="med" len="med"/>
                      <a:tailEnd type="none" w="med" len="med"/>
                    </a:lnB>
                    <a:solidFill>
                      <a:srgbClr val="222221"/>
                    </a:solidFill>
                  </a:tcPr>
                </a:tc>
                <a:tc hMerge="1">
                  <a:txBody>
                    <a:bodyPr/>
                    <a:lstStyle/>
                    <a:p>
                      <a:pPr algn="ctr">
                        <a:lnSpc>
                          <a:spcPts val="4199"/>
                        </a:lnSpc>
                        <a:defRPr/>
                      </a:pPr>
                      <a:r>
                        <a:rPr lang="en-US" sz="2999" b="1">
                          <a:solidFill>
                            <a:srgbClr val="FFF8F0"/>
                          </a:solidFill>
                          <a:latin typeface="Arimo Bold"/>
                          <a:ea typeface="Arimo Bold"/>
                          <a:cs typeface="Arimo Bold"/>
                          <a:sym typeface="Arimo Bold"/>
                        </a:rPr>
                        <a:t>LANGUAGES &amp; LIBRARIES</a:t>
                      </a:r>
                      <a:endParaRPr lang="en-US" sz="1100"/>
                    </a:p>
                  </a:txBody>
                  <a:tcPr marL="95250" marR="95250" marT="95250" marB="95250" anchor="ctr">
                    <a:lnL w="19050" cap="flat" cmpd="sng" algn="ctr">
                      <a:solidFill>
                        <a:srgbClr val="222221"/>
                      </a:solidFill>
                      <a:prstDash val="solid"/>
                      <a:round/>
                      <a:headEnd type="none" w="med" len="med"/>
                      <a:tailEnd type="none" w="med" len="med"/>
                    </a:lnL>
                    <a:lnR w="19050" cap="flat" cmpd="sng" algn="ctr">
                      <a:solidFill>
                        <a:srgbClr val="222221"/>
                      </a:solidFill>
                      <a:prstDash val="solid"/>
                      <a:round/>
                      <a:headEnd type="none" w="med" len="med"/>
                      <a:tailEnd type="none" w="med" len="med"/>
                    </a:lnR>
                    <a:lnT w="19050" cap="flat" cmpd="sng" algn="ctr">
                      <a:solidFill>
                        <a:srgbClr val="222221"/>
                      </a:solidFill>
                      <a:prstDash val="solid"/>
                      <a:round/>
                      <a:headEnd type="none" w="med" len="med"/>
                      <a:tailEnd type="none" w="med" len="med"/>
                    </a:lnT>
                    <a:lnB w="19050" cap="flat" cmpd="sng" algn="ctr">
                      <a:solidFill>
                        <a:srgbClr val="222221"/>
                      </a:solidFill>
                      <a:prstDash val="solid"/>
                      <a:round/>
                      <a:headEnd type="none" w="med" len="med"/>
                      <a:tailEnd type="none" w="med" len="med"/>
                    </a:lnB>
                    <a:solidFill>
                      <a:srgbClr val="222221"/>
                    </a:solidFill>
                  </a:tcPr>
                </a:tc>
                <a:extLst>
                  <a:ext uri="{0D108BD9-81ED-4DB2-BD59-A6C34878D82A}">
                    <a16:rowId xmlns:a16="http://schemas.microsoft.com/office/drawing/2014/main" val="10000"/>
                  </a:ext>
                </a:extLst>
              </a:tr>
              <a:tr h="1132310">
                <a:tc>
                  <a:txBody>
                    <a:bodyPr/>
                    <a:lstStyle/>
                    <a:p>
                      <a:pPr algn="ctr">
                        <a:lnSpc>
                          <a:spcPts val="3779"/>
                        </a:lnSpc>
                        <a:defRPr/>
                      </a:pPr>
                      <a:r>
                        <a:rPr lang="en-US" sz="2699" b="1">
                          <a:solidFill>
                            <a:srgbClr val="222221"/>
                          </a:solidFill>
                          <a:latin typeface="Arimo Bold"/>
                          <a:ea typeface="Arimo Bold"/>
                          <a:cs typeface="Arimo Bold"/>
                          <a:sym typeface="Arimo Bold"/>
                        </a:rPr>
                        <a:t>Python</a:t>
                      </a:r>
                      <a:endParaRPr lang="en-US" sz="1100"/>
                    </a:p>
                  </a:txBody>
                  <a:tcPr marL="95250" marR="95250" marT="95250" marB="95250" anchor="ctr">
                    <a:lnL w="19050" cap="flat" cmpd="sng" algn="ctr">
                      <a:solidFill>
                        <a:srgbClr val="222221"/>
                      </a:solidFill>
                      <a:prstDash val="solid"/>
                      <a:round/>
                      <a:headEnd type="none" w="med" len="med"/>
                      <a:tailEnd type="none" w="med" len="med"/>
                    </a:lnL>
                    <a:lnR w="19050" cap="flat" cmpd="sng" algn="ctr">
                      <a:solidFill>
                        <a:srgbClr val="222221"/>
                      </a:solidFill>
                      <a:prstDash val="solid"/>
                      <a:round/>
                      <a:headEnd type="none" w="med" len="med"/>
                      <a:tailEnd type="none" w="med" len="med"/>
                    </a:lnR>
                    <a:lnT w="19050" cap="flat" cmpd="sng" algn="ctr">
                      <a:solidFill>
                        <a:srgbClr val="222221"/>
                      </a:solidFill>
                      <a:prstDash val="solid"/>
                      <a:round/>
                      <a:headEnd type="none" w="med" len="med"/>
                      <a:tailEnd type="none" w="med" len="med"/>
                    </a:lnT>
                    <a:lnB w="19050" cap="flat" cmpd="sng" algn="ctr">
                      <a:solidFill>
                        <a:srgbClr val="222221"/>
                      </a:solidFill>
                      <a:prstDash val="solid"/>
                      <a:round/>
                      <a:headEnd type="none" w="med" len="med"/>
                      <a:tailEnd type="none" w="med" len="med"/>
                    </a:lnB>
                    <a:solidFill>
                      <a:srgbClr val="B9F1D1"/>
                    </a:solidFill>
                  </a:tcPr>
                </a:tc>
                <a:tc>
                  <a:txBody>
                    <a:bodyPr/>
                    <a:lstStyle/>
                    <a:p>
                      <a:pPr algn="ctr">
                        <a:lnSpc>
                          <a:spcPts val="3779"/>
                        </a:lnSpc>
                        <a:defRPr/>
                      </a:pPr>
                      <a:r>
                        <a:rPr lang="en-US" sz="2699" b="1">
                          <a:solidFill>
                            <a:srgbClr val="222221"/>
                          </a:solidFill>
                          <a:latin typeface="Arimo Bold"/>
                          <a:ea typeface="Arimo Bold"/>
                          <a:cs typeface="Arimo Bold"/>
                          <a:sym typeface="Arimo Bold"/>
                        </a:rPr>
                        <a:t>Pandas</a:t>
                      </a:r>
                      <a:endParaRPr lang="en-US" sz="1100"/>
                    </a:p>
                  </a:txBody>
                  <a:tcPr marL="95250" marR="95250" marT="95250" marB="95250" anchor="ctr">
                    <a:lnL w="19050" cap="flat" cmpd="sng" algn="ctr">
                      <a:solidFill>
                        <a:srgbClr val="222221"/>
                      </a:solidFill>
                      <a:prstDash val="solid"/>
                      <a:round/>
                      <a:headEnd type="none" w="med" len="med"/>
                      <a:tailEnd type="none" w="med" len="med"/>
                    </a:lnL>
                    <a:lnR w="19050" cap="flat" cmpd="sng" algn="ctr">
                      <a:solidFill>
                        <a:srgbClr val="222221"/>
                      </a:solidFill>
                      <a:prstDash val="solid"/>
                      <a:round/>
                      <a:headEnd type="none" w="med" len="med"/>
                      <a:tailEnd type="none" w="med" len="med"/>
                    </a:lnR>
                    <a:lnT w="19050" cap="flat" cmpd="sng" algn="ctr">
                      <a:solidFill>
                        <a:srgbClr val="222221"/>
                      </a:solidFill>
                      <a:prstDash val="solid"/>
                      <a:round/>
                      <a:headEnd type="none" w="med" len="med"/>
                      <a:tailEnd type="none" w="med" len="med"/>
                    </a:lnT>
                    <a:lnB w="19050" cap="flat" cmpd="sng" algn="ctr">
                      <a:solidFill>
                        <a:srgbClr val="222221"/>
                      </a:solidFill>
                      <a:prstDash val="solid"/>
                      <a:round/>
                      <a:headEnd type="none" w="med" len="med"/>
                      <a:tailEnd type="none" w="med" len="med"/>
                    </a:lnB>
                    <a:solidFill>
                      <a:srgbClr val="AAF386"/>
                    </a:solidFill>
                  </a:tcPr>
                </a:tc>
                <a:tc>
                  <a:txBody>
                    <a:bodyPr/>
                    <a:lstStyle/>
                    <a:p>
                      <a:pPr algn="ctr">
                        <a:lnSpc>
                          <a:spcPts val="3779"/>
                        </a:lnSpc>
                        <a:defRPr/>
                      </a:pPr>
                      <a:r>
                        <a:rPr lang="en-US" sz="2699" b="1">
                          <a:solidFill>
                            <a:srgbClr val="222221"/>
                          </a:solidFill>
                          <a:latin typeface="Arimo Bold"/>
                          <a:ea typeface="Arimo Bold"/>
                          <a:cs typeface="Arimo Bold"/>
                          <a:sym typeface="Arimo Bold"/>
                        </a:rPr>
                        <a:t>NumPy</a:t>
                      </a:r>
                      <a:endParaRPr lang="en-US" sz="1100"/>
                    </a:p>
                  </a:txBody>
                  <a:tcPr marL="95250" marR="95250" marT="95250" marB="95250" anchor="ctr">
                    <a:lnL w="19050" cap="flat" cmpd="sng" algn="ctr">
                      <a:solidFill>
                        <a:srgbClr val="222221"/>
                      </a:solidFill>
                      <a:prstDash val="solid"/>
                      <a:round/>
                      <a:headEnd type="none" w="med" len="med"/>
                      <a:tailEnd type="none" w="med" len="med"/>
                    </a:lnL>
                    <a:lnR w="19050" cap="flat" cmpd="sng" algn="ctr">
                      <a:solidFill>
                        <a:srgbClr val="222221"/>
                      </a:solidFill>
                      <a:prstDash val="solid"/>
                      <a:round/>
                      <a:headEnd type="none" w="med" len="med"/>
                      <a:tailEnd type="none" w="med" len="med"/>
                    </a:lnR>
                    <a:lnT w="19050" cap="flat" cmpd="sng" algn="ctr">
                      <a:solidFill>
                        <a:srgbClr val="222221"/>
                      </a:solidFill>
                      <a:prstDash val="solid"/>
                      <a:round/>
                      <a:headEnd type="none" w="med" len="med"/>
                      <a:tailEnd type="none" w="med" len="med"/>
                    </a:lnT>
                    <a:lnB w="19050" cap="flat" cmpd="sng" algn="ctr">
                      <a:solidFill>
                        <a:srgbClr val="222221"/>
                      </a:solidFill>
                      <a:prstDash val="solid"/>
                      <a:round/>
                      <a:headEnd type="none" w="med" len="med"/>
                      <a:tailEnd type="none" w="med" len="med"/>
                    </a:lnB>
                    <a:solidFill>
                      <a:srgbClr val="64E4A4"/>
                    </a:solidFill>
                  </a:tcPr>
                </a:tc>
                <a:extLst>
                  <a:ext uri="{0D108BD9-81ED-4DB2-BD59-A6C34878D82A}">
                    <a16:rowId xmlns:a16="http://schemas.microsoft.com/office/drawing/2014/main" val="10001"/>
                  </a:ext>
                </a:extLst>
              </a:tr>
              <a:tr h="1091036">
                <a:tc>
                  <a:txBody>
                    <a:bodyPr/>
                    <a:lstStyle/>
                    <a:p>
                      <a:pPr algn="ctr">
                        <a:lnSpc>
                          <a:spcPts val="3779"/>
                        </a:lnSpc>
                        <a:defRPr/>
                      </a:pPr>
                      <a:r>
                        <a:rPr lang="en-US" sz="2699" b="1">
                          <a:solidFill>
                            <a:srgbClr val="222221"/>
                          </a:solidFill>
                          <a:latin typeface="Arimo Bold"/>
                          <a:ea typeface="Arimo Bold"/>
                          <a:cs typeface="Arimo Bold"/>
                          <a:sym typeface="Arimo Bold"/>
                        </a:rPr>
                        <a:t>Matplotlib</a:t>
                      </a:r>
                      <a:endParaRPr lang="en-US" sz="1100"/>
                    </a:p>
                  </a:txBody>
                  <a:tcPr marL="95250" marR="95250" marT="95250" marB="95250" anchor="ctr">
                    <a:lnL w="19050" cap="flat" cmpd="sng" algn="ctr">
                      <a:solidFill>
                        <a:srgbClr val="222221"/>
                      </a:solidFill>
                      <a:prstDash val="solid"/>
                      <a:round/>
                      <a:headEnd type="none" w="med" len="med"/>
                      <a:tailEnd type="none" w="med" len="med"/>
                    </a:lnL>
                    <a:lnR w="19050" cap="flat" cmpd="sng" algn="ctr">
                      <a:solidFill>
                        <a:srgbClr val="222221"/>
                      </a:solidFill>
                      <a:prstDash val="solid"/>
                      <a:round/>
                      <a:headEnd type="none" w="med" len="med"/>
                      <a:tailEnd type="none" w="med" len="med"/>
                    </a:lnR>
                    <a:lnT w="19050" cap="flat" cmpd="sng" algn="ctr">
                      <a:solidFill>
                        <a:srgbClr val="222221"/>
                      </a:solidFill>
                      <a:prstDash val="solid"/>
                      <a:round/>
                      <a:headEnd type="none" w="med" len="med"/>
                      <a:tailEnd type="none" w="med" len="med"/>
                    </a:lnT>
                    <a:lnB w="19050" cap="flat" cmpd="sng" algn="ctr">
                      <a:solidFill>
                        <a:srgbClr val="222221"/>
                      </a:solidFill>
                      <a:prstDash val="solid"/>
                      <a:round/>
                      <a:headEnd type="none" w="med" len="med"/>
                      <a:tailEnd type="none" w="med" len="med"/>
                    </a:lnB>
                    <a:solidFill>
                      <a:srgbClr val="B9F1D1"/>
                    </a:solidFill>
                  </a:tcPr>
                </a:tc>
                <a:tc>
                  <a:txBody>
                    <a:bodyPr/>
                    <a:lstStyle/>
                    <a:p>
                      <a:pPr algn="ctr">
                        <a:lnSpc>
                          <a:spcPts val="3779"/>
                        </a:lnSpc>
                        <a:defRPr/>
                      </a:pPr>
                      <a:r>
                        <a:rPr lang="en-US" sz="2699" b="1">
                          <a:solidFill>
                            <a:srgbClr val="222221"/>
                          </a:solidFill>
                          <a:latin typeface="Arimo Bold"/>
                          <a:ea typeface="Arimo Bold"/>
                          <a:cs typeface="Arimo Bold"/>
                          <a:sym typeface="Arimo Bold"/>
                        </a:rPr>
                        <a:t>Seaborn</a:t>
                      </a:r>
                      <a:endParaRPr lang="en-US" sz="1100"/>
                    </a:p>
                  </a:txBody>
                  <a:tcPr marL="95250" marR="95250" marT="95250" marB="95250" anchor="ctr">
                    <a:lnL w="19050" cap="flat" cmpd="sng" algn="ctr">
                      <a:solidFill>
                        <a:srgbClr val="222221"/>
                      </a:solidFill>
                      <a:prstDash val="solid"/>
                      <a:round/>
                      <a:headEnd type="none" w="med" len="med"/>
                      <a:tailEnd type="none" w="med" len="med"/>
                    </a:lnL>
                    <a:lnR w="19050" cap="flat" cmpd="sng" algn="ctr">
                      <a:solidFill>
                        <a:srgbClr val="222221"/>
                      </a:solidFill>
                      <a:prstDash val="solid"/>
                      <a:round/>
                      <a:headEnd type="none" w="med" len="med"/>
                      <a:tailEnd type="none" w="med" len="med"/>
                    </a:lnR>
                    <a:lnT w="19050" cap="flat" cmpd="sng" algn="ctr">
                      <a:solidFill>
                        <a:srgbClr val="222221"/>
                      </a:solidFill>
                      <a:prstDash val="solid"/>
                      <a:round/>
                      <a:headEnd type="none" w="med" len="med"/>
                      <a:tailEnd type="none" w="med" len="med"/>
                    </a:lnT>
                    <a:lnB w="19050" cap="flat" cmpd="sng" algn="ctr">
                      <a:solidFill>
                        <a:srgbClr val="222221"/>
                      </a:solidFill>
                      <a:prstDash val="solid"/>
                      <a:round/>
                      <a:headEnd type="none" w="med" len="med"/>
                      <a:tailEnd type="none" w="med" len="med"/>
                    </a:lnB>
                    <a:solidFill>
                      <a:srgbClr val="AAF386"/>
                    </a:solidFill>
                  </a:tcPr>
                </a:tc>
                <a:tc>
                  <a:txBody>
                    <a:bodyPr/>
                    <a:lstStyle/>
                    <a:p>
                      <a:pPr algn="ctr">
                        <a:lnSpc>
                          <a:spcPts val="3779"/>
                        </a:lnSpc>
                        <a:defRPr/>
                      </a:pPr>
                      <a:r>
                        <a:rPr lang="en-US" sz="2699" b="1">
                          <a:solidFill>
                            <a:srgbClr val="222221"/>
                          </a:solidFill>
                          <a:latin typeface="Arimo Bold"/>
                          <a:ea typeface="Arimo Bold"/>
                          <a:cs typeface="Arimo Bold"/>
                          <a:sym typeface="Arimo Bold"/>
                        </a:rPr>
                        <a:t>Scikit-Learn</a:t>
                      </a:r>
                      <a:endParaRPr lang="en-US" sz="1100"/>
                    </a:p>
                  </a:txBody>
                  <a:tcPr marL="95250" marR="95250" marT="95250" marB="95250" anchor="ctr">
                    <a:lnL w="19050" cap="flat" cmpd="sng" algn="ctr">
                      <a:solidFill>
                        <a:srgbClr val="222221"/>
                      </a:solidFill>
                      <a:prstDash val="solid"/>
                      <a:round/>
                      <a:headEnd type="none" w="med" len="med"/>
                      <a:tailEnd type="none" w="med" len="med"/>
                    </a:lnL>
                    <a:lnR w="19050" cap="flat" cmpd="sng" algn="ctr">
                      <a:solidFill>
                        <a:srgbClr val="222221"/>
                      </a:solidFill>
                      <a:prstDash val="solid"/>
                      <a:round/>
                      <a:headEnd type="none" w="med" len="med"/>
                      <a:tailEnd type="none" w="med" len="med"/>
                    </a:lnR>
                    <a:lnT w="19050" cap="flat" cmpd="sng" algn="ctr">
                      <a:solidFill>
                        <a:srgbClr val="222221"/>
                      </a:solidFill>
                      <a:prstDash val="solid"/>
                      <a:round/>
                      <a:headEnd type="none" w="med" len="med"/>
                      <a:tailEnd type="none" w="med" len="med"/>
                    </a:lnT>
                    <a:lnB w="19050" cap="flat" cmpd="sng" algn="ctr">
                      <a:solidFill>
                        <a:srgbClr val="222221"/>
                      </a:solidFill>
                      <a:prstDash val="solid"/>
                      <a:round/>
                      <a:headEnd type="none" w="med" len="med"/>
                      <a:tailEnd type="none" w="med" len="med"/>
                    </a:lnB>
                    <a:solidFill>
                      <a:srgbClr val="E3EDDC"/>
                    </a:solidFill>
                  </a:tcPr>
                </a:tc>
                <a:extLst>
                  <a:ext uri="{0D108BD9-81ED-4DB2-BD59-A6C34878D82A}">
                    <a16:rowId xmlns:a16="http://schemas.microsoft.com/office/drawing/2014/main" val="10002"/>
                  </a:ext>
                </a:extLst>
              </a:tr>
              <a:tr h="990556">
                <a:tc gridSpan="3">
                  <a:txBody>
                    <a:bodyPr/>
                    <a:lstStyle/>
                    <a:p>
                      <a:pPr algn="ctr">
                        <a:lnSpc>
                          <a:spcPts val="3779"/>
                        </a:lnSpc>
                        <a:defRPr/>
                      </a:pPr>
                      <a:r>
                        <a:rPr lang="en-US" sz="2699" b="1">
                          <a:solidFill>
                            <a:srgbClr val="222221"/>
                          </a:solidFill>
                          <a:latin typeface="Arimo Bold"/>
                          <a:ea typeface="Arimo Bold"/>
                          <a:cs typeface="Arimo Bold"/>
                          <a:sym typeface="Arimo Bold"/>
                        </a:rPr>
                        <a:t>XGBoost</a:t>
                      </a:r>
                      <a:endParaRPr lang="en-US" sz="1100"/>
                    </a:p>
                  </a:txBody>
                  <a:tcPr marL="95250" marR="95250" marT="95250" marB="95250" anchor="ctr">
                    <a:lnL w="19050" cap="flat" cmpd="sng" algn="ctr">
                      <a:solidFill>
                        <a:srgbClr val="222221"/>
                      </a:solidFill>
                      <a:prstDash val="solid"/>
                      <a:round/>
                      <a:headEnd type="none" w="med" len="med"/>
                      <a:tailEnd type="none" w="med" len="med"/>
                    </a:lnL>
                    <a:lnR w="19050" cap="flat" cmpd="sng" algn="ctr">
                      <a:solidFill>
                        <a:srgbClr val="222221"/>
                      </a:solidFill>
                      <a:prstDash val="solid"/>
                      <a:round/>
                      <a:headEnd type="none" w="med" len="med"/>
                      <a:tailEnd type="none" w="med" len="med"/>
                    </a:lnR>
                    <a:lnT w="19050" cap="flat" cmpd="sng" algn="ctr">
                      <a:solidFill>
                        <a:srgbClr val="222221"/>
                      </a:solidFill>
                      <a:prstDash val="solid"/>
                      <a:round/>
                      <a:headEnd type="none" w="med" len="med"/>
                      <a:tailEnd type="none" w="med" len="med"/>
                    </a:lnT>
                    <a:lnB w="19050" cap="flat" cmpd="sng" algn="ctr">
                      <a:solidFill>
                        <a:srgbClr val="222221"/>
                      </a:solidFill>
                      <a:prstDash val="solid"/>
                      <a:round/>
                      <a:headEnd type="none" w="med" len="med"/>
                      <a:tailEnd type="none" w="med" len="med"/>
                    </a:lnB>
                  </a:tcPr>
                </a:tc>
                <a:tc hMerge="1">
                  <a:txBody>
                    <a:bodyPr/>
                    <a:lstStyle/>
                    <a:p>
                      <a:pPr algn="ctr">
                        <a:lnSpc>
                          <a:spcPts val="3779"/>
                        </a:lnSpc>
                        <a:defRPr/>
                      </a:pPr>
                      <a:r>
                        <a:rPr lang="en-US" sz="2699" b="1">
                          <a:solidFill>
                            <a:srgbClr val="222221"/>
                          </a:solidFill>
                          <a:latin typeface="Arimo Bold"/>
                          <a:ea typeface="Arimo Bold"/>
                          <a:cs typeface="Arimo Bold"/>
                          <a:sym typeface="Arimo Bold"/>
                        </a:rPr>
                        <a:t>XGBoost</a:t>
                      </a:r>
                      <a:endParaRPr lang="en-US" sz="1100"/>
                    </a:p>
                  </a:txBody>
                  <a:tcPr marL="95250" marR="95250" marT="95250" marB="95250" anchor="ctr">
                    <a:lnL w="19050" cap="flat" cmpd="sng" algn="ctr">
                      <a:solidFill>
                        <a:srgbClr val="222221"/>
                      </a:solidFill>
                      <a:prstDash val="solid"/>
                      <a:round/>
                      <a:headEnd type="none" w="med" len="med"/>
                      <a:tailEnd type="none" w="med" len="med"/>
                    </a:lnL>
                    <a:lnR w="19050" cap="flat" cmpd="sng" algn="ctr">
                      <a:solidFill>
                        <a:srgbClr val="222221"/>
                      </a:solidFill>
                      <a:prstDash val="solid"/>
                      <a:round/>
                      <a:headEnd type="none" w="med" len="med"/>
                      <a:tailEnd type="none" w="med" len="med"/>
                    </a:lnR>
                    <a:lnT w="19050" cap="flat" cmpd="sng" algn="ctr">
                      <a:solidFill>
                        <a:srgbClr val="222221"/>
                      </a:solidFill>
                      <a:prstDash val="solid"/>
                      <a:round/>
                      <a:headEnd type="none" w="med" len="med"/>
                      <a:tailEnd type="none" w="med" len="med"/>
                    </a:lnT>
                    <a:lnB w="19050" cap="flat" cmpd="sng" algn="ctr">
                      <a:solidFill>
                        <a:srgbClr val="222221"/>
                      </a:solidFill>
                      <a:prstDash val="solid"/>
                      <a:round/>
                      <a:headEnd type="none" w="med" len="med"/>
                      <a:tailEnd type="none" w="med" len="med"/>
                    </a:lnB>
                  </a:tcPr>
                </a:tc>
                <a:tc hMerge="1">
                  <a:txBody>
                    <a:bodyPr/>
                    <a:lstStyle/>
                    <a:p>
                      <a:pPr algn="ctr">
                        <a:lnSpc>
                          <a:spcPts val="3779"/>
                        </a:lnSpc>
                        <a:defRPr/>
                      </a:pPr>
                      <a:r>
                        <a:rPr lang="en-US" sz="2699" b="1">
                          <a:solidFill>
                            <a:srgbClr val="222221"/>
                          </a:solidFill>
                          <a:latin typeface="Arimo Bold"/>
                          <a:ea typeface="Arimo Bold"/>
                          <a:cs typeface="Arimo Bold"/>
                          <a:sym typeface="Arimo Bold"/>
                        </a:rPr>
                        <a:t>XGBoost</a:t>
                      </a:r>
                      <a:endParaRPr lang="en-US" sz="1100"/>
                    </a:p>
                  </a:txBody>
                  <a:tcPr marL="95250" marR="95250" marT="95250" marB="95250" anchor="ctr">
                    <a:lnL w="19050" cap="flat" cmpd="sng" algn="ctr">
                      <a:solidFill>
                        <a:srgbClr val="222221"/>
                      </a:solidFill>
                      <a:prstDash val="solid"/>
                      <a:round/>
                      <a:headEnd type="none" w="med" len="med"/>
                      <a:tailEnd type="none" w="med" len="med"/>
                    </a:lnL>
                    <a:lnR w="19050" cap="flat" cmpd="sng" algn="ctr">
                      <a:solidFill>
                        <a:srgbClr val="222221"/>
                      </a:solidFill>
                      <a:prstDash val="solid"/>
                      <a:round/>
                      <a:headEnd type="none" w="med" len="med"/>
                      <a:tailEnd type="none" w="med" len="med"/>
                    </a:lnR>
                    <a:lnT w="19050" cap="flat" cmpd="sng" algn="ctr">
                      <a:solidFill>
                        <a:srgbClr val="222221"/>
                      </a:solidFill>
                      <a:prstDash val="solid"/>
                      <a:round/>
                      <a:headEnd type="none" w="med" len="med"/>
                      <a:tailEnd type="none" w="med" len="med"/>
                    </a:lnT>
                    <a:lnB w="19050" cap="flat" cmpd="sng" algn="ctr">
                      <a:solidFill>
                        <a:srgbClr val="222221"/>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graphicFrame>
        <p:nvGraphicFramePr>
          <p:cNvPr id="15" name="Table 15"/>
          <p:cNvGraphicFramePr>
            <a:graphicFrameLocks noGrp="1"/>
          </p:cNvGraphicFramePr>
          <p:nvPr/>
        </p:nvGraphicFramePr>
        <p:xfrm>
          <a:off x="470549" y="7265573"/>
          <a:ext cx="6264371" cy="2089837"/>
        </p:xfrm>
        <a:graphic>
          <a:graphicData uri="http://schemas.openxmlformats.org/drawingml/2006/table">
            <a:tbl>
              <a:tblPr/>
              <a:tblGrid>
                <a:gridCol w="1956994">
                  <a:extLst>
                    <a:ext uri="{9D8B030D-6E8A-4147-A177-3AD203B41FA5}">
                      <a16:colId xmlns:a16="http://schemas.microsoft.com/office/drawing/2014/main" val="20000"/>
                    </a:ext>
                  </a:extLst>
                </a:gridCol>
                <a:gridCol w="2069935">
                  <a:extLst>
                    <a:ext uri="{9D8B030D-6E8A-4147-A177-3AD203B41FA5}">
                      <a16:colId xmlns:a16="http://schemas.microsoft.com/office/drawing/2014/main" val="20001"/>
                    </a:ext>
                  </a:extLst>
                </a:gridCol>
                <a:gridCol w="2237442">
                  <a:extLst>
                    <a:ext uri="{9D8B030D-6E8A-4147-A177-3AD203B41FA5}">
                      <a16:colId xmlns:a16="http://schemas.microsoft.com/office/drawing/2014/main" val="20002"/>
                    </a:ext>
                  </a:extLst>
                </a:gridCol>
              </a:tblGrid>
              <a:tr h="826686">
                <a:tc gridSpan="3">
                  <a:txBody>
                    <a:bodyPr/>
                    <a:lstStyle/>
                    <a:p>
                      <a:pPr algn="ctr">
                        <a:lnSpc>
                          <a:spcPts val="4199"/>
                        </a:lnSpc>
                        <a:defRPr/>
                      </a:pPr>
                      <a:r>
                        <a:rPr lang="en-US" sz="2999" b="1">
                          <a:solidFill>
                            <a:srgbClr val="FFF8F0"/>
                          </a:solidFill>
                          <a:latin typeface="Arimo Bold"/>
                          <a:ea typeface="Arimo Bold"/>
                          <a:cs typeface="Arimo Bold"/>
                          <a:sym typeface="Arimo Bold"/>
                        </a:rPr>
                        <a:t>FRONTENED UI</a:t>
                      </a:r>
                      <a:endParaRPr lang="en-US" sz="1100"/>
                    </a:p>
                  </a:txBody>
                  <a:tcPr marL="95250" marR="95250" marT="95250" marB="95250" anchor="ctr">
                    <a:lnL w="19050" cap="flat" cmpd="sng" algn="ctr">
                      <a:solidFill>
                        <a:srgbClr val="222221"/>
                      </a:solidFill>
                      <a:prstDash val="solid"/>
                      <a:round/>
                      <a:headEnd type="none" w="med" len="med"/>
                      <a:tailEnd type="none" w="med" len="med"/>
                    </a:lnL>
                    <a:lnR w="19050" cap="flat" cmpd="sng" algn="ctr">
                      <a:solidFill>
                        <a:srgbClr val="222221"/>
                      </a:solidFill>
                      <a:prstDash val="solid"/>
                      <a:round/>
                      <a:headEnd type="none" w="med" len="med"/>
                      <a:tailEnd type="none" w="med" len="med"/>
                    </a:lnR>
                    <a:lnT w="19050" cap="flat" cmpd="sng" algn="ctr">
                      <a:solidFill>
                        <a:srgbClr val="222221"/>
                      </a:solidFill>
                      <a:prstDash val="solid"/>
                      <a:round/>
                      <a:headEnd type="none" w="med" len="med"/>
                      <a:tailEnd type="none" w="med" len="med"/>
                    </a:lnT>
                    <a:lnB w="19050" cap="flat" cmpd="sng" algn="ctr">
                      <a:solidFill>
                        <a:srgbClr val="222221"/>
                      </a:solidFill>
                      <a:prstDash val="solid"/>
                      <a:round/>
                      <a:headEnd type="none" w="med" len="med"/>
                      <a:tailEnd type="none" w="med" len="med"/>
                    </a:lnB>
                    <a:solidFill>
                      <a:srgbClr val="222221"/>
                    </a:solidFill>
                  </a:tcPr>
                </a:tc>
                <a:tc hMerge="1">
                  <a:txBody>
                    <a:bodyPr/>
                    <a:lstStyle/>
                    <a:p>
                      <a:pPr algn="ctr">
                        <a:lnSpc>
                          <a:spcPts val="4199"/>
                        </a:lnSpc>
                        <a:defRPr/>
                      </a:pPr>
                      <a:r>
                        <a:rPr lang="en-US" sz="2999" b="1">
                          <a:solidFill>
                            <a:srgbClr val="FFF8F0"/>
                          </a:solidFill>
                          <a:latin typeface="Arimo Bold"/>
                          <a:ea typeface="Arimo Bold"/>
                          <a:cs typeface="Arimo Bold"/>
                          <a:sym typeface="Arimo Bold"/>
                        </a:rPr>
                        <a:t>FRONTENED UI</a:t>
                      </a:r>
                      <a:endParaRPr lang="en-US" sz="1100"/>
                    </a:p>
                  </a:txBody>
                  <a:tcPr marL="95250" marR="95250" marT="95250" marB="95250" anchor="ctr">
                    <a:lnL w="19050" cap="flat" cmpd="sng" algn="ctr">
                      <a:solidFill>
                        <a:srgbClr val="222221"/>
                      </a:solidFill>
                      <a:prstDash val="solid"/>
                      <a:round/>
                      <a:headEnd type="none" w="med" len="med"/>
                      <a:tailEnd type="none" w="med" len="med"/>
                    </a:lnL>
                    <a:lnR w="19050" cap="flat" cmpd="sng" algn="ctr">
                      <a:solidFill>
                        <a:srgbClr val="222221"/>
                      </a:solidFill>
                      <a:prstDash val="solid"/>
                      <a:round/>
                      <a:headEnd type="none" w="med" len="med"/>
                      <a:tailEnd type="none" w="med" len="med"/>
                    </a:lnR>
                    <a:lnT w="19050" cap="flat" cmpd="sng" algn="ctr">
                      <a:solidFill>
                        <a:srgbClr val="222221"/>
                      </a:solidFill>
                      <a:prstDash val="solid"/>
                      <a:round/>
                      <a:headEnd type="none" w="med" len="med"/>
                      <a:tailEnd type="none" w="med" len="med"/>
                    </a:lnT>
                    <a:lnB w="19050" cap="flat" cmpd="sng" algn="ctr">
                      <a:solidFill>
                        <a:srgbClr val="222221"/>
                      </a:solidFill>
                      <a:prstDash val="solid"/>
                      <a:round/>
                      <a:headEnd type="none" w="med" len="med"/>
                      <a:tailEnd type="none" w="med" len="med"/>
                    </a:lnB>
                    <a:solidFill>
                      <a:srgbClr val="222221"/>
                    </a:solidFill>
                  </a:tcPr>
                </a:tc>
                <a:tc hMerge="1">
                  <a:txBody>
                    <a:bodyPr/>
                    <a:lstStyle/>
                    <a:p>
                      <a:pPr algn="ctr">
                        <a:lnSpc>
                          <a:spcPts val="4199"/>
                        </a:lnSpc>
                        <a:defRPr/>
                      </a:pPr>
                      <a:r>
                        <a:rPr lang="en-US" sz="2999" b="1">
                          <a:solidFill>
                            <a:srgbClr val="FFF8F0"/>
                          </a:solidFill>
                          <a:latin typeface="Arimo Bold"/>
                          <a:ea typeface="Arimo Bold"/>
                          <a:cs typeface="Arimo Bold"/>
                          <a:sym typeface="Arimo Bold"/>
                        </a:rPr>
                        <a:t>FRONTENED UI</a:t>
                      </a:r>
                      <a:endParaRPr lang="en-US" sz="1100"/>
                    </a:p>
                  </a:txBody>
                  <a:tcPr marL="95250" marR="95250" marT="95250" marB="95250" anchor="ctr">
                    <a:lnL w="19050" cap="flat" cmpd="sng" algn="ctr">
                      <a:solidFill>
                        <a:srgbClr val="222221"/>
                      </a:solidFill>
                      <a:prstDash val="solid"/>
                      <a:round/>
                      <a:headEnd type="none" w="med" len="med"/>
                      <a:tailEnd type="none" w="med" len="med"/>
                    </a:lnL>
                    <a:lnR w="19050" cap="flat" cmpd="sng" algn="ctr">
                      <a:solidFill>
                        <a:srgbClr val="222221"/>
                      </a:solidFill>
                      <a:prstDash val="solid"/>
                      <a:round/>
                      <a:headEnd type="none" w="med" len="med"/>
                      <a:tailEnd type="none" w="med" len="med"/>
                    </a:lnR>
                    <a:lnT w="19050" cap="flat" cmpd="sng" algn="ctr">
                      <a:solidFill>
                        <a:srgbClr val="222221"/>
                      </a:solidFill>
                      <a:prstDash val="solid"/>
                      <a:round/>
                      <a:headEnd type="none" w="med" len="med"/>
                      <a:tailEnd type="none" w="med" len="med"/>
                    </a:lnT>
                    <a:lnB w="19050" cap="flat" cmpd="sng" algn="ctr">
                      <a:solidFill>
                        <a:srgbClr val="222221"/>
                      </a:solidFill>
                      <a:prstDash val="solid"/>
                      <a:round/>
                      <a:headEnd type="none" w="med" len="med"/>
                      <a:tailEnd type="none" w="med" len="med"/>
                    </a:lnB>
                    <a:solidFill>
                      <a:srgbClr val="222221"/>
                    </a:solidFill>
                  </a:tcPr>
                </a:tc>
                <a:extLst>
                  <a:ext uri="{0D108BD9-81ED-4DB2-BD59-A6C34878D82A}">
                    <a16:rowId xmlns:a16="http://schemas.microsoft.com/office/drawing/2014/main" val="10000"/>
                  </a:ext>
                </a:extLst>
              </a:tr>
              <a:tr h="1263151">
                <a:tc gridSpan="3">
                  <a:txBody>
                    <a:bodyPr/>
                    <a:lstStyle/>
                    <a:p>
                      <a:pPr algn="ctr">
                        <a:lnSpc>
                          <a:spcPts val="3779"/>
                        </a:lnSpc>
                        <a:defRPr/>
                      </a:pPr>
                      <a:r>
                        <a:rPr lang="en-US" sz="2699" b="1">
                          <a:solidFill>
                            <a:srgbClr val="222221"/>
                          </a:solidFill>
                          <a:latin typeface="Arimo Bold"/>
                          <a:ea typeface="Arimo Bold"/>
                          <a:cs typeface="Arimo Bold"/>
                          <a:sym typeface="Arimo Bold"/>
                        </a:rPr>
                        <a:t>Streamlit (For the entire web Interface)</a:t>
                      </a:r>
                      <a:endParaRPr lang="en-US" sz="1100"/>
                    </a:p>
                  </a:txBody>
                  <a:tcPr marL="95250" marR="95250" marT="95250" marB="95250" anchor="ctr">
                    <a:lnL w="19050" cap="flat" cmpd="sng" algn="ctr">
                      <a:solidFill>
                        <a:srgbClr val="222221"/>
                      </a:solidFill>
                      <a:prstDash val="solid"/>
                      <a:round/>
                      <a:headEnd type="none" w="med" len="med"/>
                      <a:tailEnd type="none" w="med" len="med"/>
                    </a:lnL>
                    <a:lnR w="19050" cap="flat" cmpd="sng" algn="ctr">
                      <a:solidFill>
                        <a:srgbClr val="222221"/>
                      </a:solidFill>
                      <a:prstDash val="solid"/>
                      <a:round/>
                      <a:headEnd type="none" w="med" len="med"/>
                      <a:tailEnd type="none" w="med" len="med"/>
                    </a:lnR>
                    <a:lnT w="19050" cap="flat" cmpd="sng" algn="ctr">
                      <a:solidFill>
                        <a:srgbClr val="222221"/>
                      </a:solidFill>
                      <a:prstDash val="solid"/>
                      <a:round/>
                      <a:headEnd type="none" w="med" len="med"/>
                      <a:tailEnd type="none" w="med" len="med"/>
                    </a:lnT>
                    <a:lnB w="19050" cap="flat" cmpd="sng" algn="ctr">
                      <a:solidFill>
                        <a:srgbClr val="222221"/>
                      </a:solidFill>
                      <a:prstDash val="solid"/>
                      <a:round/>
                      <a:headEnd type="none" w="med" len="med"/>
                      <a:tailEnd type="none" w="med" len="med"/>
                    </a:lnB>
                    <a:solidFill>
                      <a:srgbClr val="B9F1D1"/>
                    </a:solidFill>
                  </a:tcPr>
                </a:tc>
                <a:tc hMerge="1">
                  <a:txBody>
                    <a:bodyPr/>
                    <a:lstStyle/>
                    <a:p>
                      <a:pPr algn="ctr">
                        <a:lnSpc>
                          <a:spcPts val="3779"/>
                        </a:lnSpc>
                        <a:defRPr/>
                      </a:pPr>
                      <a:r>
                        <a:rPr lang="en-US" sz="2699" b="1">
                          <a:solidFill>
                            <a:srgbClr val="222221"/>
                          </a:solidFill>
                          <a:latin typeface="Arimo Bold"/>
                          <a:ea typeface="Arimo Bold"/>
                          <a:cs typeface="Arimo Bold"/>
                          <a:sym typeface="Arimo Bold"/>
                        </a:rPr>
                        <a:t>Streamlit (For the entire web Interface)</a:t>
                      </a:r>
                      <a:endParaRPr lang="en-US" sz="1100"/>
                    </a:p>
                  </a:txBody>
                  <a:tcPr marL="95250" marR="95250" marT="95250" marB="95250" anchor="ctr">
                    <a:lnL w="19050" cap="flat" cmpd="sng" algn="ctr">
                      <a:solidFill>
                        <a:srgbClr val="222221"/>
                      </a:solidFill>
                      <a:prstDash val="solid"/>
                      <a:round/>
                      <a:headEnd type="none" w="med" len="med"/>
                      <a:tailEnd type="none" w="med" len="med"/>
                    </a:lnL>
                    <a:lnR w="19050" cap="flat" cmpd="sng" algn="ctr">
                      <a:solidFill>
                        <a:srgbClr val="222221"/>
                      </a:solidFill>
                      <a:prstDash val="solid"/>
                      <a:round/>
                      <a:headEnd type="none" w="med" len="med"/>
                      <a:tailEnd type="none" w="med" len="med"/>
                    </a:lnR>
                    <a:lnT w="19050" cap="flat" cmpd="sng" algn="ctr">
                      <a:solidFill>
                        <a:srgbClr val="222221"/>
                      </a:solidFill>
                      <a:prstDash val="solid"/>
                      <a:round/>
                      <a:headEnd type="none" w="med" len="med"/>
                      <a:tailEnd type="none" w="med" len="med"/>
                    </a:lnT>
                    <a:lnB w="19050" cap="flat" cmpd="sng" algn="ctr">
                      <a:solidFill>
                        <a:srgbClr val="222221"/>
                      </a:solidFill>
                      <a:prstDash val="solid"/>
                      <a:round/>
                      <a:headEnd type="none" w="med" len="med"/>
                      <a:tailEnd type="none" w="med" len="med"/>
                    </a:lnB>
                    <a:solidFill>
                      <a:srgbClr val="B9F1D1"/>
                    </a:solidFill>
                  </a:tcPr>
                </a:tc>
                <a:tc hMerge="1">
                  <a:txBody>
                    <a:bodyPr/>
                    <a:lstStyle/>
                    <a:p>
                      <a:pPr algn="ctr">
                        <a:lnSpc>
                          <a:spcPts val="3779"/>
                        </a:lnSpc>
                        <a:defRPr/>
                      </a:pPr>
                      <a:r>
                        <a:rPr lang="en-US" sz="2699" b="1">
                          <a:solidFill>
                            <a:srgbClr val="222221"/>
                          </a:solidFill>
                          <a:latin typeface="Arimo Bold"/>
                          <a:ea typeface="Arimo Bold"/>
                          <a:cs typeface="Arimo Bold"/>
                          <a:sym typeface="Arimo Bold"/>
                        </a:rPr>
                        <a:t>Streamlit (For the entire web Interface)</a:t>
                      </a:r>
                      <a:endParaRPr lang="en-US" sz="1100"/>
                    </a:p>
                  </a:txBody>
                  <a:tcPr marL="95250" marR="95250" marT="95250" marB="95250" anchor="ctr">
                    <a:lnL w="19050" cap="flat" cmpd="sng" algn="ctr">
                      <a:solidFill>
                        <a:srgbClr val="222221"/>
                      </a:solidFill>
                      <a:prstDash val="solid"/>
                      <a:round/>
                      <a:headEnd type="none" w="med" len="med"/>
                      <a:tailEnd type="none" w="med" len="med"/>
                    </a:lnL>
                    <a:lnR w="19050" cap="flat" cmpd="sng" algn="ctr">
                      <a:solidFill>
                        <a:srgbClr val="222221"/>
                      </a:solidFill>
                      <a:prstDash val="solid"/>
                      <a:round/>
                      <a:headEnd type="none" w="med" len="med"/>
                      <a:tailEnd type="none" w="med" len="med"/>
                    </a:lnR>
                    <a:lnT w="19050" cap="flat" cmpd="sng" algn="ctr">
                      <a:solidFill>
                        <a:srgbClr val="222221"/>
                      </a:solidFill>
                      <a:prstDash val="solid"/>
                      <a:round/>
                      <a:headEnd type="none" w="med" len="med"/>
                      <a:tailEnd type="none" w="med" len="med"/>
                    </a:lnT>
                    <a:lnB w="19050" cap="flat" cmpd="sng" algn="ctr">
                      <a:solidFill>
                        <a:srgbClr val="222221"/>
                      </a:solidFill>
                      <a:prstDash val="solid"/>
                      <a:round/>
                      <a:headEnd type="none" w="med" len="med"/>
                      <a:tailEnd type="none" w="med" len="med"/>
                    </a:lnB>
                    <a:solidFill>
                      <a:srgbClr val="B9F1D1"/>
                    </a:solidFill>
                  </a:tcPr>
                </a:tc>
                <a:extLst>
                  <a:ext uri="{0D108BD9-81ED-4DB2-BD59-A6C34878D82A}">
                    <a16:rowId xmlns:a16="http://schemas.microsoft.com/office/drawing/2014/main" val="10001"/>
                  </a:ext>
                </a:extLst>
              </a:tr>
            </a:tbl>
          </a:graphicData>
        </a:graphic>
      </p:graphicFrame>
      <p:graphicFrame>
        <p:nvGraphicFramePr>
          <p:cNvPr id="16" name="Table 16"/>
          <p:cNvGraphicFramePr>
            <a:graphicFrameLocks noGrp="1"/>
          </p:cNvGraphicFramePr>
          <p:nvPr/>
        </p:nvGraphicFramePr>
        <p:xfrm>
          <a:off x="7340755" y="2883242"/>
          <a:ext cx="5925064" cy="2951048"/>
        </p:xfrm>
        <a:graphic>
          <a:graphicData uri="http://schemas.openxmlformats.org/drawingml/2006/table">
            <a:tbl>
              <a:tblPr/>
              <a:tblGrid>
                <a:gridCol w="2470906">
                  <a:extLst>
                    <a:ext uri="{9D8B030D-6E8A-4147-A177-3AD203B41FA5}">
                      <a16:colId xmlns:a16="http://schemas.microsoft.com/office/drawing/2014/main" val="20000"/>
                    </a:ext>
                  </a:extLst>
                </a:gridCol>
                <a:gridCol w="1694101">
                  <a:extLst>
                    <a:ext uri="{9D8B030D-6E8A-4147-A177-3AD203B41FA5}">
                      <a16:colId xmlns:a16="http://schemas.microsoft.com/office/drawing/2014/main" val="20001"/>
                    </a:ext>
                  </a:extLst>
                </a:gridCol>
                <a:gridCol w="1760057">
                  <a:extLst>
                    <a:ext uri="{9D8B030D-6E8A-4147-A177-3AD203B41FA5}">
                      <a16:colId xmlns:a16="http://schemas.microsoft.com/office/drawing/2014/main" val="20002"/>
                    </a:ext>
                  </a:extLst>
                </a:gridCol>
              </a:tblGrid>
              <a:tr h="824472">
                <a:tc gridSpan="3">
                  <a:txBody>
                    <a:bodyPr/>
                    <a:lstStyle/>
                    <a:p>
                      <a:pPr algn="ctr">
                        <a:lnSpc>
                          <a:spcPts val="4199"/>
                        </a:lnSpc>
                        <a:defRPr/>
                      </a:pPr>
                      <a:r>
                        <a:rPr lang="en-US" sz="2999" b="1">
                          <a:solidFill>
                            <a:srgbClr val="FFF8F0"/>
                          </a:solidFill>
                          <a:latin typeface="Arimo Bold"/>
                          <a:ea typeface="Arimo Bold"/>
                          <a:cs typeface="Arimo Bold"/>
                          <a:sym typeface="Arimo Bold"/>
                        </a:rPr>
                        <a:t>DEVELOPMENT TOOLS</a:t>
                      </a:r>
                      <a:endParaRPr lang="en-US" sz="1100"/>
                    </a:p>
                  </a:txBody>
                  <a:tcPr marL="95250" marR="95250" marT="95250" marB="95250" anchor="ctr">
                    <a:lnL w="19050" cap="flat" cmpd="sng" algn="ctr">
                      <a:solidFill>
                        <a:srgbClr val="222221"/>
                      </a:solidFill>
                      <a:prstDash val="solid"/>
                      <a:round/>
                      <a:headEnd type="none" w="med" len="med"/>
                      <a:tailEnd type="none" w="med" len="med"/>
                    </a:lnL>
                    <a:lnR w="19050" cap="flat" cmpd="sng" algn="ctr">
                      <a:solidFill>
                        <a:srgbClr val="222221"/>
                      </a:solidFill>
                      <a:prstDash val="solid"/>
                      <a:round/>
                      <a:headEnd type="none" w="med" len="med"/>
                      <a:tailEnd type="none" w="med" len="med"/>
                    </a:lnR>
                    <a:lnT w="19050" cap="flat" cmpd="sng" algn="ctr">
                      <a:solidFill>
                        <a:srgbClr val="222221"/>
                      </a:solidFill>
                      <a:prstDash val="solid"/>
                      <a:round/>
                      <a:headEnd type="none" w="med" len="med"/>
                      <a:tailEnd type="none" w="med" len="med"/>
                    </a:lnT>
                    <a:lnB w="19050" cap="flat" cmpd="sng" algn="ctr">
                      <a:solidFill>
                        <a:srgbClr val="222221"/>
                      </a:solidFill>
                      <a:prstDash val="solid"/>
                      <a:round/>
                      <a:headEnd type="none" w="med" len="med"/>
                      <a:tailEnd type="none" w="med" len="med"/>
                    </a:lnB>
                    <a:solidFill>
                      <a:srgbClr val="222221"/>
                    </a:solidFill>
                  </a:tcPr>
                </a:tc>
                <a:tc hMerge="1">
                  <a:txBody>
                    <a:bodyPr/>
                    <a:lstStyle/>
                    <a:p>
                      <a:pPr algn="ctr">
                        <a:lnSpc>
                          <a:spcPts val="4199"/>
                        </a:lnSpc>
                        <a:defRPr/>
                      </a:pPr>
                      <a:r>
                        <a:rPr lang="en-US" sz="2999" b="1">
                          <a:solidFill>
                            <a:srgbClr val="FFF8F0"/>
                          </a:solidFill>
                          <a:latin typeface="Arimo Bold"/>
                          <a:ea typeface="Arimo Bold"/>
                          <a:cs typeface="Arimo Bold"/>
                          <a:sym typeface="Arimo Bold"/>
                        </a:rPr>
                        <a:t>DEVELOPMENT TOOLS</a:t>
                      </a:r>
                      <a:endParaRPr lang="en-US" sz="1100"/>
                    </a:p>
                  </a:txBody>
                  <a:tcPr marL="95250" marR="95250" marT="95250" marB="95250" anchor="ctr">
                    <a:lnL w="19050" cap="flat" cmpd="sng" algn="ctr">
                      <a:solidFill>
                        <a:srgbClr val="222221"/>
                      </a:solidFill>
                      <a:prstDash val="solid"/>
                      <a:round/>
                      <a:headEnd type="none" w="med" len="med"/>
                      <a:tailEnd type="none" w="med" len="med"/>
                    </a:lnL>
                    <a:lnR w="19050" cap="flat" cmpd="sng" algn="ctr">
                      <a:solidFill>
                        <a:srgbClr val="222221"/>
                      </a:solidFill>
                      <a:prstDash val="solid"/>
                      <a:round/>
                      <a:headEnd type="none" w="med" len="med"/>
                      <a:tailEnd type="none" w="med" len="med"/>
                    </a:lnR>
                    <a:lnT w="19050" cap="flat" cmpd="sng" algn="ctr">
                      <a:solidFill>
                        <a:srgbClr val="222221"/>
                      </a:solidFill>
                      <a:prstDash val="solid"/>
                      <a:round/>
                      <a:headEnd type="none" w="med" len="med"/>
                      <a:tailEnd type="none" w="med" len="med"/>
                    </a:lnT>
                    <a:lnB w="19050" cap="flat" cmpd="sng" algn="ctr">
                      <a:solidFill>
                        <a:srgbClr val="222221"/>
                      </a:solidFill>
                      <a:prstDash val="solid"/>
                      <a:round/>
                      <a:headEnd type="none" w="med" len="med"/>
                      <a:tailEnd type="none" w="med" len="med"/>
                    </a:lnB>
                    <a:solidFill>
                      <a:srgbClr val="222221"/>
                    </a:solidFill>
                  </a:tcPr>
                </a:tc>
                <a:tc hMerge="1">
                  <a:txBody>
                    <a:bodyPr/>
                    <a:lstStyle/>
                    <a:p>
                      <a:pPr algn="ctr">
                        <a:lnSpc>
                          <a:spcPts val="4199"/>
                        </a:lnSpc>
                        <a:defRPr/>
                      </a:pPr>
                      <a:r>
                        <a:rPr lang="en-US" sz="2999" b="1">
                          <a:solidFill>
                            <a:srgbClr val="FFF8F0"/>
                          </a:solidFill>
                          <a:latin typeface="Arimo Bold"/>
                          <a:ea typeface="Arimo Bold"/>
                          <a:cs typeface="Arimo Bold"/>
                          <a:sym typeface="Arimo Bold"/>
                        </a:rPr>
                        <a:t>DEVELOPMENT TOOLS</a:t>
                      </a:r>
                      <a:endParaRPr lang="en-US" sz="1100"/>
                    </a:p>
                  </a:txBody>
                  <a:tcPr marL="95250" marR="95250" marT="95250" marB="95250" anchor="ctr">
                    <a:lnL w="19050" cap="flat" cmpd="sng" algn="ctr">
                      <a:solidFill>
                        <a:srgbClr val="222221"/>
                      </a:solidFill>
                      <a:prstDash val="solid"/>
                      <a:round/>
                      <a:headEnd type="none" w="med" len="med"/>
                      <a:tailEnd type="none" w="med" len="med"/>
                    </a:lnL>
                    <a:lnR w="19050" cap="flat" cmpd="sng" algn="ctr">
                      <a:solidFill>
                        <a:srgbClr val="222221"/>
                      </a:solidFill>
                      <a:prstDash val="solid"/>
                      <a:round/>
                      <a:headEnd type="none" w="med" len="med"/>
                      <a:tailEnd type="none" w="med" len="med"/>
                    </a:lnR>
                    <a:lnT w="19050" cap="flat" cmpd="sng" algn="ctr">
                      <a:solidFill>
                        <a:srgbClr val="222221"/>
                      </a:solidFill>
                      <a:prstDash val="solid"/>
                      <a:round/>
                      <a:headEnd type="none" w="med" len="med"/>
                      <a:tailEnd type="none" w="med" len="med"/>
                    </a:lnT>
                    <a:lnB w="19050" cap="flat" cmpd="sng" algn="ctr">
                      <a:solidFill>
                        <a:srgbClr val="222221"/>
                      </a:solidFill>
                      <a:prstDash val="solid"/>
                      <a:round/>
                      <a:headEnd type="none" w="med" len="med"/>
                      <a:tailEnd type="none" w="med" len="med"/>
                    </a:lnB>
                    <a:solidFill>
                      <a:srgbClr val="222221"/>
                    </a:solidFill>
                  </a:tcPr>
                </a:tc>
                <a:extLst>
                  <a:ext uri="{0D108BD9-81ED-4DB2-BD59-A6C34878D82A}">
                    <a16:rowId xmlns:a16="http://schemas.microsoft.com/office/drawing/2014/main" val="10000"/>
                  </a:ext>
                </a:extLst>
              </a:tr>
              <a:tr h="1134289">
                <a:tc>
                  <a:txBody>
                    <a:bodyPr/>
                    <a:lstStyle/>
                    <a:p>
                      <a:pPr algn="ctr">
                        <a:lnSpc>
                          <a:spcPts val="3779"/>
                        </a:lnSpc>
                        <a:defRPr/>
                      </a:pPr>
                      <a:r>
                        <a:rPr lang="en-US" sz="2699" b="1">
                          <a:solidFill>
                            <a:srgbClr val="222221"/>
                          </a:solidFill>
                          <a:latin typeface="Arimo Bold"/>
                          <a:ea typeface="Arimo Bold"/>
                          <a:cs typeface="Arimo Bold"/>
                          <a:sym typeface="Arimo Bold"/>
                        </a:rPr>
                        <a:t>Google Colab</a:t>
                      </a:r>
                      <a:endParaRPr lang="en-US" sz="1100"/>
                    </a:p>
                  </a:txBody>
                  <a:tcPr marL="95250" marR="95250" marT="95250" marB="95250" anchor="ctr">
                    <a:lnL w="19050" cap="flat" cmpd="sng" algn="ctr">
                      <a:solidFill>
                        <a:srgbClr val="222221"/>
                      </a:solidFill>
                      <a:prstDash val="solid"/>
                      <a:round/>
                      <a:headEnd type="none" w="med" len="med"/>
                      <a:tailEnd type="none" w="med" len="med"/>
                    </a:lnL>
                    <a:lnR w="19050" cap="flat" cmpd="sng" algn="ctr">
                      <a:solidFill>
                        <a:srgbClr val="222221"/>
                      </a:solidFill>
                      <a:prstDash val="solid"/>
                      <a:round/>
                      <a:headEnd type="none" w="med" len="med"/>
                      <a:tailEnd type="none" w="med" len="med"/>
                    </a:lnR>
                    <a:lnT w="19050" cap="flat" cmpd="sng" algn="ctr">
                      <a:solidFill>
                        <a:srgbClr val="222221"/>
                      </a:solidFill>
                      <a:prstDash val="solid"/>
                      <a:round/>
                      <a:headEnd type="none" w="med" len="med"/>
                      <a:tailEnd type="none" w="med" len="med"/>
                    </a:lnT>
                    <a:lnB w="19050" cap="flat" cmpd="sng" algn="ctr">
                      <a:solidFill>
                        <a:srgbClr val="222221"/>
                      </a:solidFill>
                      <a:prstDash val="solid"/>
                      <a:round/>
                      <a:headEnd type="none" w="med" len="med"/>
                      <a:tailEnd type="none" w="med" len="med"/>
                    </a:lnB>
                    <a:solidFill>
                      <a:srgbClr val="B9F1D1"/>
                    </a:solidFill>
                  </a:tcPr>
                </a:tc>
                <a:tc>
                  <a:txBody>
                    <a:bodyPr/>
                    <a:lstStyle/>
                    <a:p>
                      <a:pPr algn="ctr">
                        <a:lnSpc>
                          <a:spcPts val="3779"/>
                        </a:lnSpc>
                        <a:defRPr/>
                      </a:pPr>
                      <a:r>
                        <a:rPr lang="en-US" sz="2699" b="1">
                          <a:solidFill>
                            <a:srgbClr val="222221"/>
                          </a:solidFill>
                          <a:latin typeface="Arimo Bold"/>
                          <a:ea typeface="Arimo Bold"/>
                          <a:cs typeface="Arimo Bold"/>
                          <a:sym typeface="Arimo Bold"/>
                        </a:rPr>
                        <a:t>VS Code</a:t>
                      </a:r>
                      <a:endParaRPr lang="en-US" sz="1100"/>
                    </a:p>
                  </a:txBody>
                  <a:tcPr marL="95250" marR="95250" marT="95250" marB="95250" anchor="ctr">
                    <a:lnL w="19050" cap="flat" cmpd="sng" algn="ctr">
                      <a:solidFill>
                        <a:srgbClr val="222221"/>
                      </a:solidFill>
                      <a:prstDash val="solid"/>
                      <a:round/>
                      <a:headEnd type="none" w="med" len="med"/>
                      <a:tailEnd type="none" w="med" len="med"/>
                    </a:lnL>
                    <a:lnR w="19050" cap="flat" cmpd="sng" algn="ctr">
                      <a:solidFill>
                        <a:srgbClr val="222221"/>
                      </a:solidFill>
                      <a:prstDash val="solid"/>
                      <a:round/>
                      <a:headEnd type="none" w="med" len="med"/>
                      <a:tailEnd type="none" w="med" len="med"/>
                    </a:lnR>
                    <a:lnT w="19050" cap="flat" cmpd="sng" algn="ctr">
                      <a:solidFill>
                        <a:srgbClr val="222221"/>
                      </a:solidFill>
                      <a:prstDash val="solid"/>
                      <a:round/>
                      <a:headEnd type="none" w="med" len="med"/>
                      <a:tailEnd type="none" w="med" len="med"/>
                    </a:lnT>
                    <a:lnB w="19050" cap="flat" cmpd="sng" algn="ctr">
                      <a:solidFill>
                        <a:srgbClr val="222221"/>
                      </a:solidFill>
                      <a:prstDash val="solid"/>
                      <a:round/>
                      <a:headEnd type="none" w="med" len="med"/>
                      <a:tailEnd type="none" w="med" len="med"/>
                    </a:lnB>
                    <a:solidFill>
                      <a:srgbClr val="AAF386"/>
                    </a:solidFill>
                  </a:tcPr>
                </a:tc>
                <a:tc>
                  <a:txBody>
                    <a:bodyPr/>
                    <a:lstStyle/>
                    <a:p>
                      <a:pPr algn="ctr">
                        <a:lnSpc>
                          <a:spcPts val="3779"/>
                        </a:lnSpc>
                        <a:defRPr/>
                      </a:pPr>
                      <a:r>
                        <a:rPr lang="en-US" sz="2699" b="1">
                          <a:solidFill>
                            <a:srgbClr val="222221"/>
                          </a:solidFill>
                          <a:latin typeface="Arimo Bold"/>
                          <a:ea typeface="Arimo Bold"/>
                          <a:cs typeface="Arimo Bold"/>
                          <a:sym typeface="Arimo Bold"/>
                        </a:rPr>
                        <a:t>GitHub</a:t>
                      </a:r>
                      <a:endParaRPr lang="en-US" sz="1100"/>
                    </a:p>
                  </a:txBody>
                  <a:tcPr marL="95250" marR="95250" marT="95250" marB="95250" anchor="ctr">
                    <a:lnL w="19050" cap="flat" cmpd="sng" algn="ctr">
                      <a:solidFill>
                        <a:srgbClr val="222221"/>
                      </a:solidFill>
                      <a:prstDash val="solid"/>
                      <a:round/>
                      <a:headEnd type="none" w="med" len="med"/>
                      <a:tailEnd type="none" w="med" len="med"/>
                    </a:lnL>
                    <a:lnR w="19050" cap="flat" cmpd="sng" algn="ctr">
                      <a:solidFill>
                        <a:srgbClr val="222221"/>
                      </a:solidFill>
                      <a:prstDash val="solid"/>
                      <a:round/>
                      <a:headEnd type="none" w="med" len="med"/>
                      <a:tailEnd type="none" w="med" len="med"/>
                    </a:lnR>
                    <a:lnT w="19050" cap="flat" cmpd="sng" algn="ctr">
                      <a:solidFill>
                        <a:srgbClr val="222221"/>
                      </a:solidFill>
                      <a:prstDash val="solid"/>
                      <a:round/>
                      <a:headEnd type="none" w="med" len="med"/>
                      <a:tailEnd type="none" w="med" len="med"/>
                    </a:lnT>
                    <a:lnB w="19050" cap="flat" cmpd="sng" algn="ctr">
                      <a:solidFill>
                        <a:srgbClr val="222221"/>
                      </a:solidFill>
                      <a:prstDash val="solid"/>
                      <a:round/>
                      <a:headEnd type="none" w="med" len="med"/>
                      <a:tailEnd type="none" w="med" len="med"/>
                    </a:lnB>
                    <a:solidFill>
                      <a:srgbClr val="64E4A4"/>
                    </a:solidFill>
                  </a:tcPr>
                </a:tc>
                <a:extLst>
                  <a:ext uri="{0D108BD9-81ED-4DB2-BD59-A6C34878D82A}">
                    <a16:rowId xmlns:a16="http://schemas.microsoft.com/office/drawing/2014/main" val="10001"/>
                  </a:ext>
                </a:extLst>
              </a:tr>
              <a:tr h="992287">
                <a:tc gridSpan="3">
                  <a:txBody>
                    <a:bodyPr/>
                    <a:lstStyle/>
                    <a:p>
                      <a:pPr algn="ctr">
                        <a:lnSpc>
                          <a:spcPts val="3779"/>
                        </a:lnSpc>
                        <a:defRPr/>
                      </a:pPr>
                      <a:r>
                        <a:rPr lang="en-US" sz="2699" b="1">
                          <a:solidFill>
                            <a:srgbClr val="222221"/>
                          </a:solidFill>
                          <a:latin typeface="Arimo Bold"/>
                          <a:ea typeface="Arimo Bold"/>
                          <a:cs typeface="Arimo Bold"/>
                          <a:sym typeface="Arimo Bold"/>
                        </a:rPr>
                        <a:t>Kaggle Dataset</a:t>
                      </a:r>
                      <a:endParaRPr lang="en-US" sz="1100"/>
                    </a:p>
                  </a:txBody>
                  <a:tcPr marL="95250" marR="95250" marT="95250" marB="95250" anchor="ctr">
                    <a:lnL w="19050" cap="flat" cmpd="sng" algn="ctr">
                      <a:solidFill>
                        <a:srgbClr val="222221"/>
                      </a:solidFill>
                      <a:prstDash val="solid"/>
                      <a:round/>
                      <a:headEnd type="none" w="med" len="med"/>
                      <a:tailEnd type="none" w="med" len="med"/>
                    </a:lnL>
                    <a:lnR w="19050" cap="flat" cmpd="sng" algn="ctr">
                      <a:solidFill>
                        <a:srgbClr val="222221"/>
                      </a:solidFill>
                      <a:prstDash val="solid"/>
                      <a:round/>
                      <a:headEnd type="none" w="med" len="med"/>
                      <a:tailEnd type="none" w="med" len="med"/>
                    </a:lnR>
                    <a:lnT w="19050" cap="flat" cmpd="sng" algn="ctr">
                      <a:solidFill>
                        <a:srgbClr val="222221"/>
                      </a:solidFill>
                      <a:prstDash val="solid"/>
                      <a:round/>
                      <a:headEnd type="none" w="med" len="med"/>
                      <a:tailEnd type="none" w="med" len="med"/>
                    </a:lnT>
                    <a:lnB w="19050" cap="flat" cmpd="sng" algn="ctr">
                      <a:solidFill>
                        <a:srgbClr val="222221"/>
                      </a:solidFill>
                      <a:prstDash val="solid"/>
                      <a:round/>
                      <a:headEnd type="none" w="med" len="med"/>
                      <a:tailEnd type="none" w="med" len="med"/>
                    </a:lnB>
                  </a:tcPr>
                </a:tc>
                <a:tc hMerge="1">
                  <a:txBody>
                    <a:bodyPr/>
                    <a:lstStyle/>
                    <a:p>
                      <a:pPr algn="ctr">
                        <a:lnSpc>
                          <a:spcPts val="3779"/>
                        </a:lnSpc>
                        <a:defRPr/>
                      </a:pPr>
                      <a:r>
                        <a:rPr lang="en-US" sz="2699" b="1">
                          <a:solidFill>
                            <a:srgbClr val="222221"/>
                          </a:solidFill>
                          <a:latin typeface="Arimo Bold"/>
                          <a:ea typeface="Arimo Bold"/>
                          <a:cs typeface="Arimo Bold"/>
                          <a:sym typeface="Arimo Bold"/>
                        </a:rPr>
                        <a:t>Kaggle Dataset</a:t>
                      </a:r>
                      <a:endParaRPr lang="en-US" sz="1100"/>
                    </a:p>
                  </a:txBody>
                  <a:tcPr marL="95250" marR="95250" marT="95250" marB="95250" anchor="ctr">
                    <a:lnL w="19050" cap="flat" cmpd="sng" algn="ctr">
                      <a:solidFill>
                        <a:srgbClr val="222221"/>
                      </a:solidFill>
                      <a:prstDash val="solid"/>
                      <a:round/>
                      <a:headEnd type="none" w="med" len="med"/>
                      <a:tailEnd type="none" w="med" len="med"/>
                    </a:lnL>
                    <a:lnR w="19050" cap="flat" cmpd="sng" algn="ctr">
                      <a:solidFill>
                        <a:srgbClr val="222221"/>
                      </a:solidFill>
                      <a:prstDash val="solid"/>
                      <a:round/>
                      <a:headEnd type="none" w="med" len="med"/>
                      <a:tailEnd type="none" w="med" len="med"/>
                    </a:lnR>
                    <a:lnT w="19050" cap="flat" cmpd="sng" algn="ctr">
                      <a:solidFill>
                        <a:srgbClr val="222221"/>
                      </a:solidFill>
                      <a:prstDash val="solid"/>
                      <a:round/>
                      <a:headEnd type="none" w="med" len="med"/>
                      <a:tailEnd type="none" w="med" len="med"/>
                    </a:lnT>
                    <a:lnB w="19050" cap="flat" cmpd="sng" algn="ctr">
                      <a:solidFill>
                        <a:srgbClr val="222221"/>
                      </a:solidFill>
                      <a:prstDash val="solid"/>
                      <a:round/>
                      <a:headEnd type="none" w="med" len="med"/>
                      <a:tailEnd type="none" w="med" len="med"/>
                    </a:lnB>
                  </a:tcPr>
                </a:tc>
                <a:tc hMerge="1">
                  <a:txBody>
                    <a:bodyPr/>
                    <a:lstStyle/>
                    <a:p>
                      <a:pPr algn="ctr">
                        <a:lnSpc>
                          <a:spcPts val="3779"/>
                        </a:lnSpc>
                        <a:defRPr/>
                      </a:pPr>
                      <a:r>
                        <a:rPr lang="en-US" sz="2699" b="1">
                          <a:solidFill>
                            <a:srgbClr val="222221"/>
                          </a:solidFill>
                          <a:latin typeface="Arimo Bold"/>
                          <a:ea typeface="Arimo Bold"/>
                          <a:cs typeface="Arimo Bold"/>
                          <a:sym typeface="Arimo Bold"/>
                        </a:rPr>
                        <a:t>Kaggle Dataset</a:t>
                      </a:r>
                      <a:endParaRPr lang="en-US" sz="1100"/>
                    </a:p>
                  </a:txBody>
                  <a:tcPr marL="95250" marR="95250" marT="95250" marB="95250" anchor="ctr">
                    <a:lnL w="19050" cap="flat" cmpd="sng" algn="ctr">
                      <a:solidFill>
                        <a:srgbClr val="222221"/>
                      </a:solidFill>
                      <a:prstDash val="solid"/>
                      <a:round/>
                      <a:headEnd type="none" w="med" len="med"/>
                      <a:tailEnd type="none" w="med" len="med"/>
                    </a:lnL>
                    <a:lnR w="19050" cap="flat" cmpd="sng" algn="ctr">
                      <a:solidFill>
                        <a:srgbClr val="222221"/>
                      </a:solidFill>
                      <a:prstDash val="solid"/>
                      <a:round/>
                      <a:headEnd type="none" w="med" len="med"/>
                      <a:tailEnd type="none" w="med" len="med"/>
                    </a:lnR>
                    <a:lnT w="19050" cap="flat" cmpd="sng" algn="ctr">
                      <a:solidFill>
                        <a:srgbClr val="222221"/>
                      </a:solidFill>
                      <a:prstDash val="solid"/>
                      <a:round/>
                      <a:headEnd type="none" w="med" len="med"/>
                      <a:tailEnd type="none" w="med" len="med"/>
                    </a:lnT>
                    <a:lnB w="19050" cap="flat" cmpd="sng" algn="ctr">
                      <a:solidFill>
                        <a:srgbClr val="222221"/>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
        <p:nvSpPr>
          <p:cNvPr id="17" name="Freeform 17"/>
          <p:cNvSpPr/>
          <p:nvPr/>
        </p:nvSpPr>
        <p:spPr>
          <a:xfrm>
            <a:off x="7806780" y="5941596"/>
            <a:ext cx="9880701" cy="4396912"/>
          </a:xfrm>
          <a:custGeom>
            <a:avLst/>
            <a:gdLst/>
            <a:ahLst/>
            <a:cxnLst/>
            <a:rect l="l" t="t" r="r" b="b"/>
            <a:pathLst>
              <a:path w="9880701" h="4396912">
                <a:moveTo>
                  <a:pt x="0" y="0"/>
                </a:moveTo>
                <a:lnTo>
                  <a:pt x="9880701" y="0"/>
                </a:lnTo>
                <a:lnTo>
                  <a:pt x="9880701" y="4396912"/>
                </a:lnTo>
                <a:lnTo>
                  <a:pt x="0" y="4396912"/>
                </a:lnTo>
                <a:lnTo>
                  <a:pt x="0" y="0"/>
                </a:lnTo>
                <a:close/>
              </a:path>
            </a:pathLst>
          </a:custGeom>
          <a:blipFill>
            <a:blip r:embed="rId2"/>
            <a:stretch>
              <a:fillRect/>
            </a:stretch>
          </a:blipFill>
        </p:spPr>
      </p:sp>
      <p:sp>
        <p:nvSpPr>
          <p:cNvPr id="18" name="TextBox 18"/>
          <p:cNvSpPr txBox="1"/>
          <p:nvPr/>
        </p:nvSpPr>
        <p:spPr>
          <a:xfrm>
            <a:off x="319362" y="474328"/>
            <a:ext cx="5835150" cy="1082675"/>
          </a:xfrm>
          <a:prstGeom prst="rect">
            <a:avLst/>
          </a:prstGeom>
        </p:spPr>
        <p:txBody>
          <a:bodyPr lIns="0" tIns="0" rIns="0" bIns="0" rtlCol="0" anchor="t">
            <a:spAutoFit/>
          </a:bodyPr>
          <a:lstStyle/>
          <a:p>
            <a:pPr algn="l">
              <a:lnSpc>
                <a:spcPts val="7150"/>
              </a:lnSpc>
            </a:pPr>
            <a:r>
              <a:rPr lang="en-US" sz="6500" b="1">
                <a:solidFill>
                  <a:srgbClr val="222221"/>
                </a:solidFill>
                <a:latin typeface="Heading Now 71-78 Bold"/>
                <a:ea typeface="Heading Now 71-78 Bold"/>
                <a:cs typeface="Heading Now 71-78 Bold"/>
                <a:sym typeface="Heading Now 71-78 Bold"/>
              </a:rPr>
              <a:t>TECH STACK</a:t>
            </a:r>
          </a:p>
        </p:txBody>
      </p:sp>
      <p:sp>
        <p:nvSpPr>
          <p:cNvPr id="19" name="TextBox 19"/>
          <p:cNvSpPr txBox="1"/>
          <p:nvPr/>
        </p:nvSpPr>
        <p:spPr>
          <a:xfrm>
            <a:off x="7046339" y="287671"/>
            <a:ext cx="10212961" cy="1793875"/>
          </a:xfrm>
          <a:prstGeom prst="rect">
            <a:avLst/>
          </a:prstGeom>
        </p:spPr>
        <p:txBody>
          <a:bodyPr lIns="0" tIns="0" rIns="0" bIns="0" rtlCol="0" anchor="t">
            <a:spAutoFit/>
          </a:bodyPr>
          <a:lstStyle/>
          <a:p>
            <a:pPr algn="l">
              <a:lnSpc>
                <a:spcPts val="3499"/>
              </a:lnSpc>
            </a:pPr>
            <a:r>
              <a:rPr lang="en-US" sz="2499">
                <a:solidFill>
                  <a:srgbClr val="222221"/>
                </a:solidFill>
                <a:latin typeface="Heading Now 71-78"/>
                <a:ea typeface="Heading Now 71-78"/>
                <a:cs typeface="Heading Now 71-78"/>
                <a:sym typeface="Heading Now 71-78"/>
              </a:rPr>
              <a:t>I have used different teck stack to input the data, train the data by using different machine learning models and visualize the model using the basic frontend development. The used tech stacks are in below :-</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8F0"/>
        </a:solidFill>
        <a:effectLst/>
      </p:bgPr>
    </p:bg>
    <p:spTree>
      <p:nvGrpSpPr>
        <p:cNvPr id="1" name=""/>
        <p:cNvGrpSpPr/>
        <p:nvPr/>
      </p:nvGrpSpPr>
      <p:grpSpPr>
        <a:xfrm>
          <a:off x="0" y="0"/>
          <a:ext cx="0" cy="0"/>
          <a:chOff x="0" y="0"/>
          <a:chExt cx="0" cy="0"/>
        </a:xfrm>
      </p:grpSpPr>
      <p:grpSp>
        <p:nvGrpSpPr>
          <p:cNvPr id="2" name="Group 2"/>
          <p:cNvGrpSpPr/>
          <p:nvPr/>
        </p:nvGrpSpPr>
        <p:grpSpPr>
          <a:xfrm>
            <a:off x="-413621" y="-122434"/>
            <a:ext cx="19115242" cy="2718860"/>
            <a:chOff x="0" y="0"/>
            <a:chExt cx="5034467" cy="716078"/>
          </a:xfrm>
        </p:grpSpPr>
        <p:sp>
          <p:nvSpPr>
            <p:cNvPr id="3" name="Freeform 3"/>
            <p:cNvSpPr/>
            <p:nvPr/>
          </p:nvSpPr>
          <p:spPr>
            <a:xfrm>
              <a:off x="0" y="0"/>
              <a:ext cx="5034467" cy="716078"/>
            </a:xfrm>
            <a:custGeom>
              <a:avLst/>
              <a:gdLst/>
              <a:ahLst/>
              <a:cxnLst/>
              <a:rect l="l" t="t" r="r" b="b"/>
              <a:pathLst>
                <a:path w="5034467" h="716078">
                  <a:moveTo>
                    <a:pt x="0" y="0"/>
                  </a:moveTo>
                  <a:lnTo>
                    <a:pt x="5034467" y="0"/>
                  </a:lnTo>
                  <a:lnTo>
                    <a:pt x="5034467" y="716078"/>
                  </a:lnTo>
                  <a:lnTo>
                    <a:pt x="0" y="716078"/>
                  </a:lnTo>
                  <a:close/>
                </a:path>
              </a:pathLst>
            </a:custGeom>
            <a:solidFill>
              <a:srgbClr val="29C978"/>
            </a:solidFill>
            <a:ln w="19050" cap="sq">
              <a:solidFill>
                <a:srgbClr val="222221"/>
              </a:solidFill>
              <a:prstDash val="solid"/>
              <a:miter/>
            </a:ln>
          </p:spPr>
        </p:sp>
        <p:sp>
          <p:nvSpPr>
            <p:cNvPr id="4" name="TextBox 4"/>
            <p:cNvSpPr txBox="1"/>
            <p:nvPr/>
          </p:nvSpPr>
          <p:spPr>
            <a:xfrm>
              <a:off x="0" y="-9525"/>
              <a:ext cx="5034467" cy="725603"/>
            </a:xfrm>
            <a:prstGeom prst="rect">
              <a:avLst/>
            </a:prstGeom>
          </p:spPr>
          <p:txBody>
            <a:bodyPr lIns="50800" tIns="50800" rIns="50800" bIns="50800" rtlCol="0" anchor="ctr"/>
            <a:lstStyle/>
            <a:p>
              <a:pPr algn="ctr">
                <a:lnSpc>
                  <a:spcPts val="1300"/>
                </a:lnSpc>
              </a:pPr>
              <a:endParaRPr/>
            </a:p>
          </p:txBody>
        </p:sp>
      </p:grpSp>
      <p:grpSp>
        <p:nvGrpSpPr>
          <p:cNvPr id="5" name="Group 5"/>
          <p:cNvGrpSpPr/>
          <p:nvPr/>
        </p:nvGrpSpPr>
        <p:grpSpPr>
          <a:xfrm>
            <a:off x="6848544" y="8063992"/>
            <a:ext cx="2316265" cy="1457404"/>
            <a:chOff x="0" y="0"/>
            <a:chExt cx="812800" cy="511417"/>
          </a:xfrm>
        </p:grpSpPr>
        <p:sp>
          <p:nvSpPr>
            <p:cNvPr id="6" name="Freeform 6"/>
            <p:cNvSpPr/>
            <p:nvPr/>
          </p:nvSpPr>
          <p:spPr>
            <a:xfrm>
              <a:off x="0" y="0"/>
              <a:ext cx="812800" cy="511417"/>
            </a:xfrm>
            <a:custGeom>
              <a:avLst/>
              <a:gdLst/>
              <a:ahLst/>
              <a:cxnLst/>
              <a:rect l="l" t="t" r="r" b="b"/>
              <a:pathLst>
                <a:path w="812800" h="511417">
                  <a:moveTo>
                    <a:pt x="406400" y="0"/>
                  </a:moveTo>
                  <a:lnTo>
                    <a:pt x="812800" y="255709"/>
                  </a:lnTo>
                  <a:lnTo>
                    <a:pt x="406400" y="511417"/>
                  </a:lnTo>
                  <a:lnTo>
                    <a:pt x="0" y="255709"/>
                  </a:lnTo>
                  <a:lnTo>
                    <a:pt x="406400" y="0"/>
                  </a:lnTo>
                  <a:close/>
                </a:path>
              </a:pathLst>
            </a:custGeom>
            <a:solidFill>
              <a:srgbClr val="AAF386"/>
            </a:solidFill>
          </p:spPr>
        </p:sp>
        <p:sp>
          <p:nvSpPr>
            <p:cNvPr id="7" name="TextBox 7"/>
            <p:cNvSpPr txBox="1"/>
            <p:nvPr/>
          </p:nvSpPr>
          <p:spPr>
            <a:xfrm>
              <a:off x="139700" y="59325"/>
              <a:ext cx="533400" cy="364193"/>
            </a:xfrm>
            <a:prstGeom prst="rect">
              <a:avLst/>
            </a:prstGeom>
          </p:spPr>
          <p:txBody>
            <a:bodyPr lIns="190500" tIns="190500" rIns="190500" bIns="190500" rtlCol="0" anchor="ctr"/>
            <a:lstStyle/>
            <a:p>
              <a:pPr algn="ctr">
                <a:lnSpc>
                  <a:spcPts val="1439"/>
                </a:lnSpc>
              </a:pPr>
              <a:endParaRPr/>
            </a:p>
          </p:txBody>
        </p:sp>
      </p:grpSp>
      <p:grpSp>
        <p:nvGrpSpPr>
          <p:cNvPr id="8" name="Group 8"/>
          <p:cNvGrpSpPr/>
          <p:nvPr/>
        </p:nvGrpSpPr>
        <p:grpSpPr>
          <a:xfrm>
            <a:off x="11446194" y="8024190"/>
            <a:ext cx="1451042" cy="1451042"/>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9F1D1"/>
            </a:solidFill>
          </p:spPr>
        </p:sp>
        <p:sp>
          <p:nvSpPr>
            <p:cNvPr id="10" name="TextBox 10"/>
            <p:cNvSpPr txBox="1"/>
            <p:nvPr/>
          </p:nvSpPr>
          <p:spPr>
            <a:xfrm>
              <a:off x="76200" y="47625"/>
              <a:ext cx="660400" cy="688975"/>
            </a:xfrm>
            <a:prstGeom prst="rect">
              <a:avLst/>
            </a:prstGeom>
          </p:spPr>
          <p:txBody>
            <a:bodyPr lIns="50800" tIns="50800" rIns="50800" bIns="50800" rtlCol="0" anchor="ctr"/>
            <a:lstStyle/>
            <a:p>
              <a:pPr algn="ctr">
                <a:lnSpc>
                  <a:spcPts val="1439"/>
                </a:lnSpc>
              </a:pPr>
              <a:endParaRPr/>
            </a:p>
          </p:txBody>
        </p:sp>
      </p:grpSp>
      <p:grpSp>
        <p:nvGrpSpPr>
          <p:cNvPr id="11" name="Group 11"/>
          <p:cNvGrpSpPr/>
          <p:nvPr/>
        </p:nvGrpSpPr>
        <p:grpSpPr>
          <a:xfrm>
            <a:off x="9417555" y="8150962"/>
            <a:ext cx="1771464" cy="1283462"/>
            <a:chOff x="0" y="0"/>
            <a:chExt cx="644647" cy="467060"/>
          </a:xfrm>
        </p:grpSpPr>
        <p:sp>
          <p:nvSpPr>
            <p:cNvPr id="12" name="Freeform 12"/>
            <p:cNvSpPr/>
            <p:nvPr/>
          </p:nvSpPr>
          <p:spPr>
            <a:xfrm>
              <a:off x="0" y="0"/>
              <a:ext cx="644647" cy="467060"/>
            </a:xfrm>
            <a:custGeom>
              <a:avLst/>
              <a:gdLst/>
              <a:ahLst/>
              <a:cxnLst/>
              <a:rect l="l" t="t" r="r" b="b"/>
              <a:pathLst>
                <a:path w="644647" h="467060">
                  <a:moveTo>
                    <a:pt x="441447" y="0"/>
                  </a:moveTo>
                  <a:lnTo>
                    <a:pt x="203200" y="0"/>
                  </a:lnTo>
                  <a:lnTo>
                    <a:pt x="0" y="233530"/>
                  </a:lnTo>
                  <a:lnTo>
                    <a:pt x="203200" y="467060"/>
                  </a:lnTo>
                  <a:lnTo>
                    <a:pt x="441447" y="467060"/>
                  </a:lnTo>
                  <a:lnTo>
                    <a:pt x="644647" y="233530"/>
                  </a:lnTo>
                  <a:lnTo>
                    <a:pt x="441447" y="0"/>
                  </a:lnTo>
                  <a:close/>
                </a:path>
              </a:pathLst>
            </a:custGeom>
            <a:solidFill>
              <a:srgbClr val="AAF386"/>
            </a:solidFill>
          </p:spPr>
        </p:sp>
        <p:sp>
          <p:nvSpPr>
            <p:cNvPr id="13" name="TextBox 13"/>
            <p:cNvSpPr txBox="1"/>
            <p:nvPr/>
          </p:nvSpPr>
          <p:spPr>
            <a:xfrm>
              <a:off x="152400" y="-28575"/>
              <a:ext cx="339847" cy="495635"/>
            </a:xfrm>
            <a:prstGeom prst="rect">
              <a:avLst/>
            </a:prstGeom>
          </p:spPr>
          <p:txBody>
            <a:bodyPr lIns="50800" tIns="50800" rIns="50800" bIns="50800" rtlCol="0" anchor="ctr"/>
            <a:lstStyle/>
            <a:p>
              <a:pPr algn="ctr">
                <a:lnSpc>
                  <a:spcPts val="1439"/>
                </a:lnSpc>
              </a:pPr>
              <a:endParaRPr/>
            </a:p>
          </p:txBody>
        </p:sp>
      </p:grpSp>
      <p:graphicFrame>
        <p:nvGraphicFramePr>
          <p:cNvPr id="14" name="Table 14"/>
          <p:cNvGraphicFramePr>
            <a:graphicFrameLocks noGrp="1"/>
          </p:cNvGraphicFramePr>
          <p:nvPr/>
        </p:nvGraphicFramePr>
        <p:xfrm>
          <a:off x="470549" y="2796667"/>
          <a:ext cx="6264371" cy="3124200"/>
        </p:xfrm>
        <a:graphic>
          <a:graphicData uri="http://schemas.openxmlformats.org/drawingml/2006/table">
            <a:tbl>
              <a:tblPr/>
              <a:tblGrid>
                <a:gridCol w="1871414">
                  <a:extLst>
                    <a:ext uri="{9D8B030D-6E8A-4147-A177-3AD203B41FA5}">
                      <a16:colId xmlns:a16="http://schemas.microsoft.com/office/drawing/2014/main" val="20000"/>
                    </a:ext>
                  </a:extLst>
                </a:gridCol>
                <a:gridCol w="2179967">
                  <a:extLst>
                    <a:ext uri="{9D8B030D-6E8A-4147-A177-3AD203B41FA5}">
                      <a16:colId xmlns:a16="http://schemas.microsoft.com/office/drawing/2014/main" val="20001"/>
                    </a:ext>
                  </a:extLst>
                </a:gridCol>
                <a:gridCol w="2212990">
                  <a:extLst>
                    <a:ext uri="{9D8B030D-6E8A-4147-A177-3AD203B41FA5}">
                      <a16:colId xmlns:a16="http://schemas.microsoft.com/office/drawing/2014/main" val="20002"/>
                    </a:ext>
                  </a:extLst>
                </a:gridCol>
              </a:tblGrid>
              <a:tr h="824175">
                <a:tc gridSpan="3">
                  <a:txBody>
                    <a:bodyPr/>
                    <a:lstStyle/>
                    <a:p>
                      <a:pPr algn="ctr">
                        <a:lnSpc>
                          <a:spcPts val="4199"/>
                        </a:lnSpc>
                        <a:defRPr/>
                      </a:pPr>
                      <a:r>
                        <a:rPr lang="en-US" sz="2999" b="1">
                          <a:solidFill>
                            <a:srgbClr val="FFF8F0"/>
                          </a:solidFill>
                          <a:latin typeface="Arimo Bold"/>
                          <a:ea typeface="Arimo Bold"/>
                          <a:cs typeface="Arimo Bold"/>
                          <a:sym typeface="Arimo Bold"/>
                        </a:rPr>
                        <a:t>DECISION TREE CLASSIFIER</a:t>
                      </a:r>
                      <a:endParaRPr lang="en-US" sz="1100"/>
                    </a:p>
                  </a:txBody>
                  <a:tcPr marL="95250" marR="95250" marT="95250" marB="95250" anchor="ctr">
                    <a:lnL w="19050" cap="flat" cmpd="sng" algn="ctr">
                      <a:solidFill>
                        <a:srgbClr val="222221"/>
                      </a:solidFill>
                      <a:prstDash val="solid"/>
                      <a:round/>
                      <a:headEnd type="none" w="med" len="med"/>
                      <a:tailEnd type="none" w="med" len="med"/>
                    </a:lnL>
                    <a:lnR w="19050" cap="flat" cmpd="sng" algn="ctr">
                      <a:solidFill>
                        <a:srgbClr val="222221"/>
                      </a:solidFill>
                      <a:prstDash val="solid"/>
                      <a:round/>
                      <a:headEnd type="none" w="med" len="med"/>
                      <a:tailEnd type="none" w="med" len="med"/>
                    </a:lnR>
                    <a:lnT w="19050" cap="flat" cmpd="sng" algn="ctr">
                      <a:solidFill>
                        <a:srgbClr val="222221"/>
                      </a:solidFill>
                      <a:prstDash val="solid"/>
                      <a:round/>
                      <a:headEnd type="none" w="med" len="med"/>
                      <a:tailEnd type="none" w="med" len="med"/>
                    </a:lnT>
                    <a:lnB w="19050" cap="flat" cmpd="sng" algn="ctr">
                      <a:solidFill>
                        <a:srgbClr val="222221"/>
                      </a:solidFill>
                      <a:prstDash val="solid"/>
                      <a:round/>
                      <a:headEnd type="none" w="med" len="med"/>
                      <a:tailEnd type="none" w="med" len="med"/>
                    </a:lnB>
                    <a:solidFill>
                      <a:srgbClr val="222221"/>
                    </a:solidFill>
                  </a:tcPr>
                </a:tc>
                <a:tc hMerge="1">
                  <a:txBody>
                    <a:bodyPr/>
                    <a:lstStyle/>
                    <a:p>
                      <a:pPr algn="ctr">
                        <a:lnSpc>
                          <a:spcPts val="4199"/>
                        </a:lnSpc>
                        <a:defRPr/>
                      </a:pPr>
                      <a:r>
                        <a:rPr lang="en-US" sz="2999" b="1">
                          <a:solidFill>
                            <a:srgbClr val="FFF8F0"/>
                          </a:solidFill>
                          <a:latin typeface="Arimo Bold"/>
                          <a:ea typeface="Arimo Bold"/>
                          <a:cs typeface="Arimo Bold"/>
                          <a:sym typeface="Arimo Bold"/>
                        </a:rPr>
                        <a:t>DECISION TREE CLASSIFIER</a:t>
                      </a:r>
                      <a:endParaRPr lang="en-US" sz="1100"/>
                    </a:p>
                  </a:txBody>
                  <a:tcPr marL="95250" marR="95250" marT="95250" marB="95250" anchor="ctr">
                    <a:lnL w="19050" cap="flat" cmpd="sng" algn="ctr">
                      <a:solidFill>
                        <a:srgbClr val="222221"/>
                      </a:solidFill>
                      <a:prstDash val="solid"/>
                      <a:round/>
                      <a:headEnd type="none" w="med" len="med"/>
                      <a:tailEnd type="none" w="med" len="med"/>
                    </a:lnL>
                    <a:lnR w="19050" cap="flat" cmpd="sng" algn="ctr">
                      <a:solidFill>
                        <a:srgbClr val="222221"/>
                      </a:solidFill>
                      <a:prstDash val="solid"/>
                      <a:round/>
                      <a:headEnd type="none" w="med" len="med"/>
                      <a:tailEnd type="none" w="med" len="med"/>
                    </a:lnR>
                    <a:lnT w="19050" cap="flat" cmpd="sng" algn="ctr">
                      <a:solidFill>
                        <a:srgbClr val="222221"/>
                      </a:solidFill>
                      <a:prstDash val="solid"/>
                      <a:round/>
                      <a:headEnd type="none" w="med" len="med"/>
                      <a:tailEnd type="none" w="med" len="med"/>
                    </a:lnT>
                    <a:lnB w="19050" cap="flat" cmpd="sng" algn="ctr">
                      <a:solidFill>
                        <a:srgbClr val="222221"/>
                      </a:solidFill>
                      <a:prstDash val="solid"/>
                      <a:round/>
                      <a:headEnd type="none" w="med" len="med"/>
                      <a:tailEnd type="none" w="med" len="med"/>
                    </a:lnB>
                    <a:solidFill>
                      <a:srgbClr val="222221"/>
                    </a:solidFill>
                  </a:tcPr>
                </a:tc>
                <a:tc hMerge="1">
                  <a:txBody>
                    <a:bodyPr/>
                    <a:lstStyle/>
                    <a:p>
                      <a:pPr algn="ctr">
                        <a:lnSpc>
                          <a:spcPts val="4199"/>
                        </a:lnSpc>
                        <a:defRPr/>
                      </a:pPr>
                      <a:r>
                        <a:rPr lang="en-US" sz="2999" b="1">
                          <a:solidFill>
                            <a:srgbClr val="FFF8F0"/>
                          </a:solidFill>
                          <a:latin typeface="Arimo Bold"/>
                          <a:ea typeface="Arimo Bold"/>
                          <a:cs typeface="Arimo Bold"/>
                          <a:sym typeface="Arimo Bold"/>
                        </a:rPr>
                        <a:t>DECISION TREE CLASSIFIER</a:t>
                      </a:r>
                      <a:endParaRPr lang="en-US" sz="1100"/>
                    </a:p>
                  </a:txBody>
                  <a:tcPr marL="95250" marR="95250" marT="95250" marB="95250" anchor="ctr">
                    <a:lnL w="19050" cap="flat" cmpd="sng" algn="ctr">
                      <a:solidFill>
                        <a:srgbClr val="222221"/>
                      </a:solidFill>
                      <a:prstDash val="solid"/>
                      <a:round/>
                      <a:headEnd type="none" w="med" len="med"/>
                      <a:tailEnd type="none" w="med" len="med"/>
                    </a:lnL>
                    <a:lnR w="19050" cap="flat" cmpd="sng" algn="ctr">
                      <a:solidFill>
                        <a:srgbClr val="222221"/>
                      </a:solidFill>
                      <a:prstDash val="solid"/>
                      <a:round/>
                      <a:headEnd type="none" w="med" len="med"/>
                      <a:tailEnd type="none" w="med" len="med"/>
                    </a:lnR>
                    <a:lnT w="19050" cap="flat" cmpd="sng" algn="ctr">
                      <a:solidFill>
                        <a:srgbClr val="222221"/>
                      </a:solidFill>
                      <a:prstDash val="solid"/>
                      <a:round/>
                      <a:headEnd type="none" w="med" len="med"/>
                      <a:tailEnd type="none" w="med" len="med"/>
                    </a:lnT>
                    <a:lnB w="19050" cap="flat" cmpd="sng" algn="ctr">
                      <a:solidFill>
                        <a:srgbClr val="222221"/>
                      </a:solidFill>
                      <a:prstDash val="solid"/>
                      <a:round/>
                      <a:headEnd type="none" w="med" len="med"/>
                      <a:tailEnd type="none" w="med" len="med"/>
                    </a:lnB>
                    <a:solidFill>
                      <a:srgbClr val="222221"/>
                    </a:solidFill>
                  </a:tcPr>
                </a:tc>
                <a:extLst>
                  <a:ext uri="{0D108BD9-81ED-4DB2-BD59-A6C34878D82A}">
                    <a16:rowId xmlns:a16="http://schemas.microsoft.com/office/drawing/2014/main" val="10000"/>
                  </a:ext>
                </a:extLst>
              </a:tr>
              <a:tr h="766675">
                <a:tc gridSpan="3">
                  <a:txBody>
                    <a:bodyPr/>
                    <a:lstStyle/>
                    <a:p>
                      <a:pPr algn="ctr">
                        <a:lnSpc>
                          <a:spcPts val="3779"/>
                        </a:lnSpc>
                        <a:defRPr/>
                      </a:pPr>
                      <a:r>
                        <a:rPr lang="en-US" sz="2699" b="1">
                          <a:solidFill>
                            <a:srgbClr val="222221"/>
                          </a:solidFill>
                          <a:latin typeface="Arimo Bold"/>
                          <a:ea typeface="Arimo Bold"/>
                          <a:cs typeface="Arimo Bold"/>
                          <a:sym typeface="Arimo Bold"/>
                        </a:rPr>
                        <a:t>Easy to interpret.</a:t>
                      </a:r>
                      <a:endParaRPr lang="en-US" sz="1100"/>
                    </a:p>
                  </a:txBody>
                  <a:tcPr marL="95250" marR="95250" marT="95250" marB="95250" anchor="ctr">
                    <a:lnL w="19050" cap="flat" cmpd="sng" algn="ctr">
                      <a:solidFill>
                        <a:srgbClr val="222221"/>
                      </a:solidFill>
                      <a:prstDash val="solid"/>
                      <a:round/>
                      <a:headEnd type="none" w="med" len="med"/>
                      <a:tailEnd type="none" w="med" len="med"/>
                    </a:lnL>
                    <a:lnR w="19050" cap="flat" cmpd="sng" algn="ctr">
                      <a:solidFill>
                        <a:srgbClr val="222221"/>
                      </a:solidFill>
                      <a:prstDash val="solid"/>
                      <a:round/>
                      <a:headEnd type="none" w="med" len="med"/>
                      <a:tailEnd type="none" w="med" len="med"/>
                    </a:lnR>
                    <a:lnT w="19050" cap="flat" cmpd="sng" algn="ctr">
                      <a:solidFill>
                        <a:srgbClr val="222221"/>
                      </a:solidFill>
                      <a:prstDash val="solid"/>
                      <a:round/>
                      <a:headEnd type="none" w="med" len="med"/>
                      <a:tailEnd type="none" w="med" len="med"/>
                    </a:lnT>
                    <a:lnB w="19050" cap="flat" cmpd="sng" algn="ctr">
                      <a:solidFill>
                        <a:srgbClr val="222221"/>
                      </a:solidFill>
                      <a:prstDash val="solid"/>
                      <a:round/>
                      <a:headEnd type="none" w="med" len="med"/>
                      <a:tailEnd type="none" w="med" len="med"/>
                    </a:lnB>
                    <a:solidFill>
                      <a:srgbClr val="B9F1D1"/>
                    </a:solidFill>
                  </a:tcPr>
                </a:tc>
                <a:tc hMerge="1">
                  <a:txBody>
                    <a:bodyPr/>
                    <a:lstStyle/>
                    <a:p>
                      <a:pPr algn="ctr">
                        <a:lnSpc>
                          <a:spcPts val="3779"/>
                        </a:lnSpc>
                        <a:defRPr/>
                      </a:pPr>
                      <a:r>
                        <a:rPr lang="en-US" sz="2699" b="1">
                          <a:solidFill>
                            <a:srgbClr val="222221"/>
                          </a:solidFill>
                          <a:latin typeface="Arimo Bold"/>
                          <a:ea typeface="Arimo Bold"/>
                          <a:cs typeface="Arimo Bold"/>
                          <a:sym typeface="Arimo Bold"/>
                        </a:rPr>
                        <a:t>Easy to interpret.</a:t>
                      </a:r>
                      <a:endParaRPr lang="en-US" sz="1100"/>
                    </a:p>
                  </a:txBody>
                  <a:tcPr marL="95250" marR="95250" marT="95250" marB="95250" anchor="ctr">
                    <a:lnL w="19050" cap="flat" cmpd="sng" algn="ctr">
                      <a:solidFill>
                        <a:srgbClr val="222221"/>
                      </a:solidFill>
                      <a:prstDash val="solid"/>
                      <a:round/>
                      <a:headEnd type="none" w="med" len="med"/>
                      <a:tailEnd type="none" w="med" len="med"/>
                    </a:lnL>
                    <a:lnR w="19050" cap="flat" cmpd="sng" algn="ctr">
                      <a:solidFill>
                        <a:srgbClr val="222221"/>
                      </a:solidFill>
                      <a:prstDash val="solid"/>
                      <a:round/>
                      <a:headEnd type="none" w="med" len="med"/>
                      <a:tailEnd type="none" w="med" len="med"/>
                    </a:lnR>
                    <a:lnT w="19050" cap="flat" cmpd="sng" algn="ctr">
                      <a:solidFill>
                        <a:srgbClr val="222221"/>
                      </a:solidFill>
                      <a:prstDash val="solid"/>
                      <a:round/>
                      <a:headEnd type="none" w="med" len="med"/>
                      <a:tailEnd type="none" w="med" len="med"/>
                    </a:lnT>
                    <a:lnB w="19050" cap="flat" cmpd="sng" algn="ctr">
                      <a:solidFill>
                        <a:srgbClr val="222221"/>
                      </a:solidFill>
                      <a:prstDash val="solid"/>
                      <a:round/>
                      <a:headEnd type="none" w="med" len="med"/>
                      <a:tailEnd type="none" w="med" len="med"/>
                    </a:lnB>
                    <a:solidFill>
                      <a:srgbClr val="B9F1D1"/>
                    </a:solidFill>
                  </a:tcPr>
                </a:tc>
                <a:tc hMerge="1">
                  <a:txBody>
                    <a:bodyPr/>
                    <a:lstStyle/>
                    <a:p>
                      <a:pPr algn="ctr">
                        <a:lnSpc>
                          <a:spcPts val="3779"/>
                        </a:lnSpc>
                        <a:defRPr/>
                      </a:pPr>
                      <a:r>
                        <a:rPr lang="en-US" sz="2699" b="1">
                          <a:solidFill>
                            <a:srgbClr val="222221"/>
                          </a:solidFill>
                          <a:latin typeface="Arimo Bold"/>
                          <a:ea typeface="Arimo Bold"/>
                          <a:cs typeface="Arimo Bold"/>
                          <a:sym typeface="Arimo Bold"/>
                        </a:rPr>
                        <a:t>Easy to interpret.</a:t>
                      </a:r>
                      <a:endParaRPr lang="en-US" sz="1100"/>
                    </a:p>
                  </a:txBody>
                  <a:tcPr marL="95250" marR="95250" marT="95250" marB="95250" anchor="ctr">
                    <a:lnL w="19050" cap="flat" cmpd="sng" algn="ctr">
                      <a:solidFill>
                        <a:srgbClr val="222221"/>
                      </a:solidFill>
                      <a:prstDash val="solid"/>
                      <a:round/>
                      <a:headEnd type="none" w="med" len="med"/>
                      <a:tailEnd type="none" w="med" len="med"/>
                    </a:lnL>
                    <a:lnR w="19050" cap="flat" cmpd="sng" algn="ctr">
                      <a:solidFill>
                        <a:srgbClr val="222221"/>
                      </a:solidFill>
                      <a:prstDash val="solid"/>
                      <a:round/>
                      <a:headEnd type="none" w="med" len="med"/>
                      <a:tailEnd type="none" w="med" len="med"/>
                    </a:lnR>
                    <a:lnT w="19050" cap="flat" cmpd="sng" algn="ctr">
                      <a:solidFill>
                        <a:srgbClr val="222221"/>
                      </a:solidFill>
                      <a:prstDash val="solid"/>
                      <a:round/>
                      <a:headEnd type="none" w="med" len="med"/>
                      <a:tailEnd type="none" w="med" len="med"/>
                    </a:lnT>
                    <a:lnB w="19050" cap="flat" cmpd="sng" algn="ctr">
                      <a:solidFill>
                        <a:srgbClr val="222221"/>
                      </a:solidFill>
                      <a:prstDash val="solid"/>
                      <a:round/>
                      <a:headEnd type="none" w="med" len="med"/>
                      <a:tailEnd type="none" w="med" len="med"/>
                    </a:lnB>
                    <a:solidFill>
                      <a:srgbClr val="B9F1D1"/>
                    </a:solidFill>
                  </a:tcPr>
                </a:tc>
                <a:extLst>
                  <a:ext uri="{0D108BD9-81ED-4DB2-BD59-A6C34878D82A}">
                    <a16:rowId xmlns:a16="http://schemas.microsoft.com/office/drawing/2014/main" val="10001"/>
                  </a:ext>
                </a:extLst>
              </a:tr>
              <a:tr h="766675">
                <a:tc gridSpan="3">
                  <a:txBody>
                    <a:bodyPr/>
                    <a:lstStyle/>
                    <a:p>
                      <a:pPr algn="ctr">
                        <a:lnSpc>
                          <a:spcPts val="3779"/>
                        </a:lnSpc>
                        <a:defRPr/>
                      </a:pPr>
                      <a:r>
                        <a:rPr lang="en-US" sz="2699" b="1">
                          <a:solidFill>
                            <a:srgbClr val="222221"/>
                          </a:solidFill>
                          <a:latin typeface="Arimo Bold"/>
                          <a:ea typeface="Arimo Bold"/>
                          <a:cs typeface="Arimo Bold"/>
                          <a:sym typeface="Arimo Bold"/>
                        </a:rPr>
                        <a:t>Works well on tabular telecom data.</a:t>
                      </a:r>
                      <a:endParaRPr lang="en-US" sz="1100"/>
                    </a:p>
                  </a:txBody>
                  <a:tcPr marL="95250" marR="95250" marT="95250" marB="95250" anchor="ctr">
                    <a:lnL w="19050" cap="flat" cmpd="sng" algn="ctr">
                      <a:solidFill>
                        <a:srgbClr val="222221"/>
                      </a:solidFill>
                      <a:prstDash val="solid"/>
                      <a:round/>
                      <a:headEnd type="none" w="med" len="med"/>
                      <a:tailEnd type="none" w="med" len="med"/>
                    </a:lnL>
                    <a:lnR w="19050" cap="flat" cmpd="sng" algn="ctr">
                      <a:solidFill>
                        <a:srgbClr val="222221"/>
                      </a:solidFill>
                      <a:prstDash val="solid"/>
                      <a:round/>
                      <a:headEnd type="none" w="med" len="med"/>
                      <a:tailEnd type="none" w="med" len="med"/>
                    </a:lnR>
                    <a:lnT w="19050" cap="flat" cmpd="sng" algn="ctr">
                      <a:solidFill>
                        <a:srgbClr val="222221"/>
                      </a:solidFill>
                      <a:prstDash val="solid"/>
                      <a:round/>
                      <a:headEnd type="none" w="med" len="med"/>
                      <a:tailEnd type="none" w="med" len="med"/>
                    </a:lnT>
                    <a:lnB w="19050" cap="flat" cmpd="sng" algn="ctr">
                      <a:solidFill>
                        <a:srgbClr val="222221"/>
                      </a:solidFill>
                      <a:prstDash val="solid"/>
                      <a:round/>
                      <a:headEnd type="none" w="med" len="med"/>
                      <a:tailEnd type="none" w="med" len="med"/>
                    </a:lnB>
                    <a:solidFill>
                      <a:srgbClr val="AAF386"/>
                    </a:solidFill>
                  </a:tcPr>
                </a:tc>
                <a:tc hMerge="1">
                  <a:txBody>
                    <a:bodyPr/>
                    <a:lstStyle/>
                    <a:p>
                      <a:pPr algn="ctr">
                        <a:lnSpc>
                          <a:spcPts val="3779"/>
                        </a:lnSpc>
                        <a:defRPr/>
                      </a:pPr>
                      <a:r>
                        <a:rPr lang="en-US" sz="2699" b="1">
                          <a:solidFill>
                            <a:srgbClr val="222221"/>
                          </a:solidFill>
                          <a:latin typeface="Arimo Bold"/>
                          <a:ea typeface="Arimo Bold"/>
                          <a:cs typeface="Arimo Bold"/>
                          <a:sym typeface="Arimo Bold"/>
                        </a:rPr>
                        <a:t>Works well on tabular telecom data.</a:t>
                      </a:r>
                      <a:endParaRPr lang="en-US" sz="1100"/>
                    </a:p>
                  </a:txBody>
                  <a:tcPr marL="95250" marR="95250" marT="95250" marB="95250" anchor="ctr">
                    <a:lnL w="19050" cap="flat" cmpd="sng" algn="ctr">
                      <a:solidFill>
                        <a:srgbClr val="222221"/>
                      </a:solidFill>
                      <a:prstDash val="solid"/>
                      <a:round/>
                      <a:headEnd type="none" w="med" len="med"/>
                      <a:tailEnd type="none" w="med" len="med"/>
                    </a:lnL>
                    <a:lnR w="19050" cap="flat" cmpd="sng" algn="ctr">
                      <a:solidFill>
                        <a:srgbClr val="222221"/>
                      </a:solidFill>
                      <a:prstDash val="solid"/>
                      <a:round/>
                      <a:headEnd type="none" w="med" len="med"/>
                      <a:tailEnd type="none" w="med" len="med"/>
                    </a:lnR>
                    <a:lnT w="19050" cap="flat" cmpd="sng" algn="ctr">
                      <a:solidFill>
                        <a:srgbClr val="222221"/>
                      </a:solidFill>
                      <a:prstDash val="solid"/>
                      <a:round/>
                      <a:headEnd type="none" w="med" len="med"/>
                      <a:tailEnd type="none" w="med" len="med"/>
                    </a:lnT>
                    <a:lnB w="19050" cap="flat" cmpd="sng" algn="ctr">
                      <a:solidFill>
                        <a:srgbClr val="222221"/>
                      </a:solidFill>
                      <a:prstDash val="solid"/>
                      <a:round/>
                      <a:headEnd type="none" w="med" len="med"/>
                      <a:tailEnd type="none" w="med" len="med"/>
                    </a:lnB>
                    <a:solidFill>
                      <a:srgbClr val="AAF386"/>
                    </a:solidFill>
                  </a:tcPr>
                </a:tc>
                <a:tc hMerge="1">
                  <a:txBody>
                    <a:bodyPr/>
                    <a:lstStyle/>
                    <a:p>
                      <a:pPr algn="ctr">
                        <a:lnSpc>
                          <a:spcPts val="3779"/>
                        </a:lnSpc>
                        <a:defRPr/>
                      </a:pPr>
                      <a:r>
                        <a:rPr lang="en-US" sz="2699" b="1">
                          <a:solidFill>
                            <a:srgbClr val="222221"/>
                          </a:solidFill>
                          <a:latin typeface="Arimo Bold"/>
                          <a:ea typeface="Arimo Bold"/>
                          <a:cs typeface="Arimo Bold"/>
                          <a:sym typeface="Arimo Bold"/>
                        </a:rPr>
                        <a:t>Works well on tabular telecom data.</a:t>
                      </a:r>
                      <a:endParaRPr lang="en-US" sz="1100"/>
                    </a:p>
                  </a:txBody>
                  <a:tcPr marL="95250" marR="95250" marT="95250" marB="95250" anchor="ctr">
                    <a:lnL w="19050" cap="flat" cmpd="sng" algn="ctr">
                      <a:solidFill>
                        <a:srgbClr val="222221"/>
                      </a:solidFill>
                      <a:prstDash val="solid"/>
                      <a:round/>
                      <a:headEnd type="none" w="med" len="med"/>
                      <a:tailEnd type="none" w="med" len="med"/>
                    </a:lnL>
                    <a:lnR w="19050" cap="flat" cmpd="sng" algn="ctr">
                      <a:solidFill>
                        <a:srgbClr val="222221"/>
                      </a:solidFill>
                      <a:prstDash val="solid"/>
                      <a:round/>
                      <a:headEnd type="none" w="med" len="med"/>
                      <a:tailEnd type="none" w="med" len="med"/>
                    </a:lnR>
                    <a:lnT w="19050" cap="flat" cmpd="sng" algn="ctr">
                      <a:solidFill>
                        <a:srgbClr val="222221"/>
                      </a:solidFill>
                      <a:prstDash val="solid"/>
                      <a:round/>
                      <a:headEnd type="none" w="med" len="med"/>
                      <a:tailEnd type="none" w="med" len="med"/>
                    </a:lnT>
                    <a:lnB w="19050" cap="flat" cmpd="sng" algn="ctr">
                      <a:solidFill>
                        <a:srgbClr val="222221"/>
                      </a:solidFill>
                      <a:prstDash val="solid"/>
                      <a:round/>
                      <a:headEnd type="none" w="med" len="med"/>
                      <a:tailEnd type="none" w="med" len="med"/>
                    </a:lnB>
                    <a:solidFill>
                      <a:srgbClr val="AAF386"/>
                    </a:solidFill>
                  </a:tcPr>
                </a:tc>
                <a:extLst>
                  <a:ext uri="{0D108BD9-81ED-4DB2-BD59-A6C34878D82A}">
                    <a16:rowId xmlns:a16="http://schemas.microsoft.com/office/drawing/2014/main" val="10002"/>
                  </a:ext>
                </a:extLst>
              </a:tr>
              <a:tr h="766675">
                <a:tc gridSpan="3">
                  <a:txBody>
                    <a:bodyPr/>
                    <a:lstStyle/>
                    <a:p>
                      <a:pPr algn="ctr">
                        <a:lnSpc>
                          <a:spcPts val="3779"/>
                        </a:lnSpc>
                        <a:defRPr/>
                      </a:pPr>
                      <a:r>
                        <a:rPr lang="en-US" sz="2699" b="1">
                          <a:solidFill>
                            <a:srgbClr val="222221"/>
                          </a:solidFill>
                          <a:latin typeface="Arimo Bold"/>
                          <a:ea typeface="Arimo Bold"/>
                          <a:cs typeface="Arimo Bold"/>
                          <a:sym typeface="Arimo Bold"/>
                        </a:rPr>
                        <a:t>Handles non-linearity.</a:t>
                      </a:r>
                      <a:endParaRPr lang="en-US" sz="1100"/>
                    </a:p>
                  </a:txBody>
                  <a:tcPr marL="95250" marR="95250" marT="95250" marB="95250" anchor="ctr">
                    <a:lnL w="19050" cap="flat" cmpd="sng" algn="ctr">
                      <a:solidFill>
                        <a:srgbClr val="222221"/>
                      </a:solidFill>
                      <a:prstDash val="solid"/>
                      <a:round/>
                      <a:headEnd type="none" w="med" len="med"/>
                      <a:tailEnd type="none" w="med" len="med"/>
                    </a:lnL>
                    <a:lnR w="19050" cap="flat" cmpd="sng" algn="ctr">
                      <a:solidFill>
                        <a:srgbClr val="222221"/>
                      </a:solidFill>
                      <a:prstDash val="solid"/>
                      <a:round/>
                      <a:headEnd type="none" w="med" len="med"/>
                      <a:tailEnd type="none" w="med" len="med"/>
                    </a:lnR>
                    <a:lnT w="19050" cap="flat" cmpd="sng" algn="ctr">
                      <a:solidFill>
                        <a:srgbClr val="222221"/>
                      </a:solidFill>
                      <a:prstDash val="solid"/>
                      <a:round/>
                      <a:headEnd type="none" w="med" len="med"/>
                      <a:tailEnd type="none" w="med" len="med"/>
                    </a:lnT>
                    <a:lnB w="19050" cap="flat" cmpd="sng" algn="ctr">
                      <a:solidFill>
                        <a:srgbClr val="222221"/>
                      </a:solidFill>
                      <a:prstDash val="solid"/>
                      <a:round/>
                      <a:headEnd type="none" w="med" len="med"/>
                      <a:tailEnd type="none" w="med" len="med"/>
                    </a:lnB>
                    <a:solidFill>
                      <a:srgbClr val="64E4A4"/>
                    </a:solidFill>
                  </a:tcPr>
                </a:tc>
                <a:tc hMerge="1">
                  <a:txBody>
                    <a:bodyPr/>
                    <a:lstStyle/>
                    <a:p>
                      <a:pPr algn="ctr">
                        <a:lnSpc>
                          <a:spcPts val="3779"/>
                        </a:lnSpc>
                        <a:defRPr/>
                      </a:pPr>
                      <a:r>
                        <a:rPr lang="en-US" sz="2699" b="1">
                          <a:solidFill>
                            <a:srgbClr val="222221"/>
                          </a:solidFill>
                          <a:latin typeface="Arimo Bold"/>
                          <a:ea typeface="Arimo Bold"/>
                          <a:cs typeface="Arimo Bold"/>
                          <a:sym typeface="Arimo Bold"/>
                        </a:rPr>
                        <a:t>Handles non-linearity.</a:t>
                      </a:r>
                      <a:endParaRPr lang="en-US" sz="1100"/>
                    </a:p>
                  </a:txBody>
                  <a:tcPr marL="95250" marR="95250" marT="95250" marB="95250" anchor="ctr">
                    <a:lnL w="19050" cap="flat" cmpd="sng" algn="ctr">
                      <a:solidFill>
                        <a:srgbClr val="222221"/>
                      </a:solidFill>
                      <a:prstDash val="solid"/>
                      <a:round/>
                      <a:headEnd type="none" w="med" len="med"/>
                      <a:tailEnd type="none" w="med" len="med"/>
                    </a:lnL>
                    <a:lnR w="19050" cap="flat" cmpd="sng" algn="ctr">
                      <a:solidFill>
                        <a:srgbClr val="222221"/>
                      </a:solidFill>
                      <a:prstDash val="solid"/>
                      <a:round/>
                      <a:headEnd type="none" w="med" len="med"/>
                      <a:tailEnd type="none" w="med" len="med"/>
                    </a:lnR>
                    <a:lnT w="19050" cap="flat" cmpd="sng" algn="ctr">
                      <a:solidFill>
                        <a:srgbClr val="222221"/>
                      </a:solidFill>
                      <a:prstDash val="solid"/>
                      <a:round/>
                      <a:headEnd type="none" w="med" len="med"/>
                      <a:tailEnd type="none" w="med" len="med"/>
                    </a:lnT>
                    <a:lnB w="19050" cap="flat" cmpd="sng" algn="ctr">
                      <a:solidFill>
                        <a:srgbClr val="222221"/>
                      </a:solidFill>
                      <a:prstDash val="solid"/>
                      <a:round/>
                      <a:headEnd type="none" w="med" len="med"/>
                      <a:tailEnd type="none" w="med" len="med"/>
                    </a:lnB>
                    <a:solidFill>
                      <a:srgbClr val="64E4A4"/>
                    </a:solidFill>
                  </a:tcPr>
                </a:tc>
                <a:tc hMerge="1">
                  <a:txBody>
                    <a:bodyPr/>
                    <a:lstStyle/>
                    <a:p>
                      <a:pPr algn="ctr">
                        <a:lnSpc>
                          <a:spcPts val="3779"/>
                        </a:lnSpc>
                        <a:defRPr/>
                      </a:pPr>
                      <a:r>
                        <a:rPr lang="en-US" sz="2699" b="1">
                          <a:solidFill>
                            <a:srgbClr val="222221"/>
                          </a:solidFill>
                          <a:latin typeface="Arimo Bold"/>
                          <a:ea typeface="Arimo Bold"/>
                          <a:cs typeface="Arimo Bold"/>
                          <a:sym typeface="Arimo Bold"/>
                        </a:rPr>
                        <a:t>Handles non-linearity.</a:t>
                      </a:r>
                      <a:endParaRPr lang="en-US" sz="1100"/>
                    </a:p>
                  </a:txBody>
                  <a:tcPr marL="95250" marR="95250" marT="95250" marB="95250" anchor="ctr">
                    <a:lnL w="19050" cap="flat" cmpd="sng" algn="ctr">
                      <a:solidFill>
                        <a:srgbClr val="222221"/>
                      </a:solidFill>
                      <a:prstDash val="solid"/>
                      <a:round/>
                      <a:headEnd type="none" w="med" len="med"/>
                      <a:tailEnd type="none" w="med" len="med"/>
                    </a:lnL>
                    <a:lnR w="19050" cap="flat" cmpd="sng" algn="ctr">
                      <a:solidFill>
                        <a:srgbClr val="222221"/>
                      </a:solidFill>
                      <a:prstDash val="solid"/>
                      <a:round/>
                      <a:headEnd type="none" w="med" len="med"/>
                      <a:tailEnd type="none" w="med" len="med"/>
                    </a:lnR>
                    <a:lnT w="19050" cap="flat" cmpd="sng" algn="ctr">
                      <a:solidFill>
                        <a:srgbClr val="222221"/>
                      </a:solidFill>
                      <a:prstDash val="solid"/>
                      <a:round/>
                      <a:headEnd type="none" w="med" len="med"/>
                      <a:tailEnd type="none" w="med" len="med"/>
                    </a:lnT>
                    <a:lnB w="19050" cap="flat" cmpd="sng" algn="ctr">
                      <a:solidFill>
                        <a:srgbClr val="222221"/>
                      </a:solidFill>
                      <a:prstDash val="solid"/>
                      <a:round/>
                      <a:headEnd type="none" w="med" len="med"/>
                      <a:tailEnd type="none" w="med" len="med"/>
                    </a:lnB>
                    <a:solidFill>
                      <a:srgbClr val="64E4A4"/>
                    </a:solidFill>
                  </a:tcPr>
                </a:tc>
                <a:extLst>
                  <a:ext uri="{0D108BD9-81ED-4DB2-BD59-A6C34878D82A}">
                    <a16:rowId xmlns:a16="http://schemas.microsoft.com/office/drawing/2014/main" val="10003"/>
                  </a:ext>
                </a:extLst>
              </a:tr>
            </a:tbl>
          </a:graphicData>
        </a:graphic>
      </p:graphicFrame>
      <p:graphicFrame>
        <p:nvGraphicFramePr>
          <p:cNvPr id="15" name="Table 15"/>
          <p:cNvGraphicFramePr>
            <a:graphicFrameLocks noGrp="1"/>
          </p:cNvGraphicFramePr>
          <p:nvPr/>
        </p:nvGraphicFramePr>
        <p:xfrm>
          <a:off x="470549" y="6120892"/>
          <a:ext cx="6264371" cy="3886201"/>
        </p:xfrm>
        <a:graphic>
          <a:graphicData uri="http://schemas.openxmlformats.org/drawingml/2006/table">
            <a:tbl>
              <a:tblPr/>
              <a:tblGrid>
                <a:gridCol w="1956994">
                  <a:extLst>
                    <a:ext uri="{9D8B030D-6E8A-4147-A177-3AD203B41FA5}">
                      <a16:colId xmlns:a16="http://schemas.microsoft.com/office/drawing/2014/main" val="20000"/>
                    </a:ext>
                  </a:extLst>
                </a:gridCol>
                <a:gridCol w="2069935">
                  <a:extLst>
                    <a:ext uri="{9D8B030D-6E8A-4147-A177-3AD203B41FA5}">
                      <a16:colId xmlns:a16="http://schemas.microsoft.com/office/drawing/2014/main" val="20001"/>
                    </a:ext>
                  </a:extLst>
                </a:gridCol>
                <a:gridCol w="2237442">
                  <a:extLst>
                    <a:ext uri="{9D8B030D-6E8A-4147-A177-3AD203B41FA5}">
                      <a16:colId xmlns:a16="http://schemas.microsoft.com/office/drawing/2014/main" val="20002"/>
                    </a:ext>
                  </a:extLst>
                </a:gridCol>
              </a:tblGrid>
              <a:tr h="823185">
                <a:tc gridSpan="3">
                  <a:txBody>
                    <a:bodyPr/>
                    <a:lstStyle/>
                    <a:p>
                      <a:pPr algn="ctr">
                        <a:lnSpc>
                          <a:spcPts val="4199"/>
                        </a:lnSpc>
                        <a:defRPr/>
                      </a:pPr>
                      <a:r>
                        <a:rPr lang="en-US" sz="2999" b="1">
                          <a:solidFill>
                            <a:srgbClr val="FFF8F0"/>
                          </a:solidFill>
                          <a:latin typeface="Arimo Bold"/>
                          <a:ea typeface="Arimo Bold"/>
                          <a:cs typeface="Arimo Bold"/>
                          <a:sym typeface="Arimo Bold"/>
                        </a:rPr>
                        <a:t>RANDOM FOREST CLASSIFIER</a:t>
                      </a:r>
                      <a:endParaRPr lang="en-US" sz="1100"/>
                    </a:p>
                  </a:txBody>
                  <a:tcPr marL="95250" marR="95250" marT="95250" marB="95250" anchor="ctr">
                    <a:lnL w="19050" cap="flat" cmpd="sng" algn="ctr">
                      <a:solidFill>
                        <a:srgbClr val="222221"/>
                      </a:solidFill>
                      <a:prstDash val="solid"/>
                      <a:round/>
                      <a:headEnd type="none" w="med" len="med"/>
                      <a:tailEnd type="none" w="med" len="med"/>
                    </a:lnL>
                    <a:lnR w="19050" cap="flat" cmpd="sng" algn="ctr">
                      <a:solidFill>
                        <a:srgbClr val="222221"/>
                      </a:solidFill>
                      <a:prstDash val="solid"/>
                      <a:round/>
                      <a:headEnd type="none" w="med" len="med"/>
                      <a:tailEnd type="none" w="med" len="med"/>
                    </a:lnR>
                    <a:lnT w="19050" cap="flat" cmpd="sng" algn="ctr">
                      <a:solidFill>
                        <a:srgbClr val="222221"/>
                      </a:solidFill>
                      <a:prstDash val="solid"/>
                      <a:round/>
                      <a:headEnd type="none" w="med" len="med"/>
                      <a:tailEnd type="none" w="med" len="med"/>
                    </a:lnT>
                    <a:lnB w="19050" cap="flat" cmpd="sng" algn="ctr">
                      <a:solidFill>
                        <a:srgbClr val="222221"/>
                      </a:solidFill>
                      <a:prstDash val="solid"/>
                      <a:round/>
                      <a:headEnd type="none" w="med" len="med"/>
                      <a:tailEnd type="none" w="med" len="med"/>
                    </a:lnB>
                    <a:solidFill>
                      <a:srgbClr val="222221"/>
                    </a:solidFill>
                  </a:tcPr>
                </a:tc>
                <a:tc hMerge="1">
                  <a:txBody>
                    <a:bodyPr/>
                    <a:lstStyle/>
                    <a:p>
                      <a:pPr algn="ctr">
                        <a:lnSpc>
                          <a:spcPts val="4199"/>
                        </a:lnSpc>
                        <a:defRPr/>
                      </a:pPr>
                      <a:r>
                        <a:rPr lang="en-US" sz="2999" b="1">
                          <a:solidFill>
                            <a:srgbClr val="FFF8F0"/>
                          </a:solidFill>
                          <a:latin typeface="Arimo Bold"/>
                          <a:ea typeface="Arimo Bold"/>
                          <a:cs typeface="Arimo Bold"/>
                          <a:sym typeface="Arimo Bold"/>
                        </a:rPr>
                        <a:t>RANDOM FOREST CLASSIFIER</a:t>
                      </a:r>
                      <a:endParaRPr lang="en-US" sz="1100"/>
                    </a:p>
                  </a:txBody>
                  <a:tcPr marL="95250" marR="95250" marT="95250" marB="95250" anchor="ctr">
                    <a:lnL w="19050" cap="flat" cmpd="sng" algn="ctr">
                      <a:solidFill>
                        <a:srgbClr val="222221"/>
                      </a:solidFill>
                      <a:prstDash val="solid"/>
                      <a:round/>
                      <a:headEnd type="none" w="med" len="med"/>
                      <a:tailEnd type="none" w="med" len="med"/>
                    </a:lnL>
                    <a:lnR w="19050" cap="flat" cmpd="sng" algn="ctr">
                      <a:solidFill>
                        <a:srgbClr val="222221"/>
                      </a:solidFill>
                      <a:prstDash val="solid"/>
                      <a:round/>
                      <a:headEnd type="none" w="med" len="med"/>
                      <a:tailEnd type="none" w="med" len="med"/>
                    </a:lnR>
                    <a:lnT w="19050" cap="flat" cmpd="sng" algn="ctr">
                      <a:solidFill>
                        <a:srgbClr val="222221"/>
                      </a:solidFill>
                      <a:prstDash val="solid"/>
                      <a:round/>
                      <a:headEnd type="none" w="med" len="med"/>
                      <a:tailEnd type="none" w="med" len="med"/>
                    </a:lnT>
                    <a:lnB w="19050" cap="flat" cmpd="sng" algn="ctr">
                      <a:solidFill>
                        <a:srgbClr val="222221"/>
                      </a:solidFill>
                      <a:prstDash val="solid"/>
                      <a:round/>
                      <a:headEnd type="none" w="med" len="med"/>
                      <a:tailEnd type="none" w="med" len="med"/>
                    </a:lnB>
                    <a:solidFill>
                      <a:srgbClr val="222221"/>
                    </a:solidFill>
                  </a:tcPr>
                </a:tc>
                <a:tc hMerge="1">
                  <a:txBody>
                    <a:bodyPr/>
                    <a:lstStyle/>
                    <a:p>
                      <a:pPr algn="ctr">
                        <a:lnSpc>
                          <a:spcPts val="4199"/>
                        </a:lnSpc>
                        <a:defRPr/>
                      </a:pPr>
                      <a:r>
                        <a:rPr lang="en-US" sz="2999" b="1">
                          <a:solidFill>
                            <a:srgbClr val="FFF8F0"/>
                          </a:solidFill>
                          <a:latin typeface="Arimo Bold"/>
                          <a:ea typeface="Arimo Bold"/>
                          <a:cs typeface="Arimo Bold"/>
                          <a:sym typeface="Arimo Bold"/>
                        </a:rPr>
                        <a:t>RANDOM FOREST CLASSIFIER</a:t>
                      </a:r>
                      <a:endParaRPr lang="en-US" sz="1100"/>
                    </a:p>
                  </a:txBody>
                  <a:tcPr marL="95250" marR="95250" marT="95250" marB="95250" anchor="ctr">
                    <a:lnL w="19050" cap="flat" cmpd="sng" algn="ctr">
                      <a:solidFill>
                        <a:srgbClr val="222221"/>
                      </a:solidFill>
                      <a:prstDash val="solid"/>
                      <a:round/>
                      <a:headEnd type="none" w="med" len="med"/>
                      <a:tailEnd type="none" w="med" len="med"/>
                    </a:lnL>
                    <a:lnR w="19050" cap="flat" cmpd="sng" algn="ctr">
                      <a:solidFill>
                        <a:srgbClr val="222221"/>
                      </a:solidFill>
                      <a:prstDash val="solid"/>
                      <a:round/>
                      <a:headEnd type="none" w="med" len="med"/>
                      <a:tailEnd type="none" w="med" len="med"/>
                    </a:lnR>
                    <a:lnT w="19050" cap="flat" cmpd="sng" algn="ctr">
                      <a:solidFill>
                        <a:srgbClr val="222221"/>
                      </a:solidFill>
                      <a:prstDash val="solid"/>
                      <a:round/>
                      <a:headEnd type="none" w="med" len="med"/>
                      <a:tailEnd type="none" w="med" len="med"/>
                    </a:lnT>
                    <a:lnB w="19050" cap="flat" cmpd="sng" algn="ctr">
                      <a:solidFill>
                        <a:srgbClr val="222221"/>
                      </a:solidFill>
                      <a:prstDash val="solid"/>
                      <a:round/>
                      <a:headEnd type="none" w="med" len="med"/>
                      <a:tailEnd type="none" w="med" len="med"/>
                    </a:lnB>
                    <a:solidFill>
                      <a:srgbClr val="222221"/>
                    </a:solidFill>
                  </a:tcPr>
                </a:tc>
                <a:extLst>
                  <a:ext uri="{0D108BD9-81ED-4DB2-BD59-A6C34878D82A}">
                    <a16:rowId xmlns:a16="http://schemas.microsoft.com/office/drawing/2014/main" val="10000"/>
                  </a:ext>
                </a:extLst>
              </a:tr>
              <a:tr h="765754">
                <a:tc gridSpan="3">
                  <a:txBody>
                    <a:bodyPr/>
                    <a:lstStyle/>
                    <a:p>
                      <a:pPr algn="ctr">
                        <a:lnSpc>
                          <a:spcPts val="3779"/>
                        </a:lnSpc>
                        <a:defRPr/>
                      </a:pPr>
                      <a:r>
                        <a:rPr lang="en-US" sz="2699" b="1">
                          <a:solidFill>
                            <a:srgbClr val="222221"/>
                          </a:solidFill>
                          <a:latin typeface="Arimo Bold"/>
                          <a:ea typeface="Arimo Bold"/>
                          <a:cs typeface="Arimo Bold"/>
                          <a:sym typeface="Arimo Bold"/>
                        </a:rPr>
                        <a:t>Ensemble of many decision trees.</a:t>
                      </a:r>
                      <a:endParaRPr lang="en-US" sz="1100"/>
                    </a:p>
                  </a:txBody>
                  <a:tcPr marL="95250" marR="95250" marT="95250" marB="95250" anchor="ctr">
                    <a:lnL w="19050" cap="flat" cmpd="sng" algn="ctr">
                      <a:solidFill>
                        <a:srgbClr val="222221"/>
                      </a:solidFill>
                      <a:prstDash val="solid"/>
                      <a:round/>
                      <a:headEnd type="none" w="med" len="med"/>
                      <a:tailEnd type="none" w="med" len="med"/>
                    </a:lnL>
                    <a:lnR w="19050" cap="flat" cmpd="sng" algn="ctr">
                      <a:solidFill>
                        <a:srgbClr val="222221"/>
                      </a:solidFill>
                      <a:prstDash val="solid"/>
                      <a:round/>
                      <a:headEnd type="none" w="med" len="med"/>
                      <a:tailEnd type="none" w="med" len="med"/>
                    </a:lnR>
                    <a:lnT w="19050" cap="flat" cmpd="sng" algn="ctr">
                      <a:solidFill>
                        <a:srgbClr val="222221"/>
                      </a:solidFill>
                      <a:prstDash val="solid"/>
                      <a:round/>
                      <a:headEnd type="none" w="med" len="med"/>
                      <a:tailEnd type="none" w="med" len="med"/>
                    </a:lnT>
                    <a:lnB w="19050" cap="flat" cmpd="sng" algn="ctr">
                      <a:solidFill>
                        <a:srgbClr val="222221"/>
                      </a:solidFill>
                      <a:prstDash val="solid"/>
                      <a:round/>
                      <a:headEnd type="none" w="med" len="med"/>
                      <a:tailEnd type="none" w="med" len="med"/>
                    </a:lnB>
                    <a:solidFill>
                      <a:srgbClr val="B9F1D1"/>
                    </a:solidFill>
                  </a:tcPr>
                </a:tc>
                <a:tc hMerge="1">
                  <a:txBody>
                    <a:bodyPr/>
                    <a:lstStyle/>
                    <a:p>
                      <a:pPr algn="ctr">
                        <a:lnSpc>
                          <a:spcPts val="3779"/>
                        </a:lnSpc>
                        <a:defRPr/>
                      </a:pPr>
                      <a:r>
                        <a:rPr lang="en-US" sz="2699" b="1">
                          <a:solidFill>
                            <a:srgbClr val="222221"/>
                          </a:solidFill>
                          <a:latin typeface="Arimo Bold"/>
                          <a:ea typeface="Arimo Bold"/>
                          <a:cs typeface="Arimo Bold"/>
                          <a:sym typeface="Arimo Bold"/>
                        </a:rPr>
                        <a:t>Ensemble of many decision trees.</a:t>
                      </a:r>
                      <a:endParaRPr lang="en-US" sz="1100"/>
                    </a:p>
                  </a:txBody>
                  <a:tcPr marL="95250" marR="95250" marT="95250" marB="95250" anchor="ctr">
                    <a:lnL w="19050" cap="flat" cmpd="sng" algn="ctr">
                      <a:solidFill>
                        <a:srgbClr val="222221"/>
                      </a:solidFill>
                      <a:prstDash val="solid"/>
                      <a:round/>
                      <a:headEnd type="none" w="med" len="med"/>
                      <a:tailEnd type="none" w="med" len="med"/>
                    </a:lnL>
                    <a:lnR w="19050" cap="flat" cmpd="sng" algn="ctr">
                      <a:solidFill>
                        <a:srgbClr val="222221"/>
                      </a:solidFill>
                      <a:prstDash val="solid"/>
                      <a:round/>
                      <a:headEnd type="none" w="med" len="med"/>
                      <a:tailEnd type="none" w="med" len="med"/>
                    </a:lnR>
                    <a:lnT w="19050" cap="flat" cmpd="sng" algn="ctr">
                      <a:solidFill>
                        <a:srgbClr val="222221"/>
                      </a:solidFill>
                      <a:prstDash val="solid"/>
                      <a:round/>
                      <a:headEnd type="none" w="med" len="med"/>
                      <a:tailEnd type="none" w="med" len="med"/>
                    </a:lnT>
                    <a:lnB w="19050" cap="flat" cmpd="sng" algn="ctr">
                      <a:solidFill>
                        <a:srgbClr val="222221"/>
                      </a:solidFill>
                      <a:prstDash val="solid"/>
                      <a:round/>
                      <a:headEnd type="none" w="med" len="med"/>
                      <a:tailEnd type="none" w="med" len="med"/>
                    </a:lnB>
                    <a:solidFill>
                      <a:srgbClr val="B9F1D1"/>
                    </a:solidFill>
                  </a:tcPr>
                </a:tc>
                <a:tc hMerge="1">
                  <a:txBody>
                    <a:bodyPr/>
                    <a:lstStyle/>
                    <a:p>
                      <a:pPr algn="ctr">
                        <a:lnSpc>
                          <a:spcPts val="3779"/>
                        </a:lnSpc>
                        <a:defRPr/>
                      </a:pPr>
                      <a:r>
                        <a:rPr lang="en-US" sz="2699" b="1">
                          <a:solidFill>
                            <a:srgbClr val="222221"/>
                          </a:solidFill>
                          <a:latin typeface="Arimo Bold"/>
                          <a:ea typeface="Arimo Bold"/>
                          <a:cs typeface="Arimo Bold"/>
                          <a:sym typeface="Arimo Bold"/>
                        </a:rPr>
                        <a:t>Ensemble of many decision trees.</a:t>
                      </a:r>
                      <a:endParaRPr lang="en-US" sz="1100"/>
                    </a:p>
                  </a:txBody>
                  <a:tcPr marL="95250" marR="95250" marT="95250" marB="95250" anchor="ctr">
                    <a:lnL w="19050" cap="flat" cmpd="sng" algn="ctr">
                      <a:solidFill>
                        <a:srgbClr val="222221"/>
                      </a:solidFill>
                      <a:prstDash val="solid"/>
                      <a:round/>
                      <a:headEnd type="none" w="med" len="med"/>
                      <a:tailEnd type="none" w="med" len="med"/>
                    </a:lnL>
                    <a:lnR w="19050" cap="flat" cmpd="sng" algn="ctr">
                      <a:solidFill>
                        <a:srgbClr val="222221"/>
                      </a:solidFill>
                      <a:prstDash val="solid"/>
                      <a:round/>
                      <a:headEnd type="none" w="med" len="med"/>
                      <a:tailEnd type="none" w="med" len="med"/>
                    </a:lnR>
                    <a:lnT w="19050" cap="flat" cmpd="sng" algn="ctr">
                      <a:solidFill>
                        <a:srgbClr val="222221"/>
                      </a:solidFill>
                      <a:prstDash val="solid"/>
                      <a:round/>
                      <a:headEnd type="none" w="med" len="med"/>
                      <a:tailEnd type="none" w="med" len="med"/>
                    </a:lnT>
                    <a:lnB w="19050" cap="flat" cmpd="sng" algn="ctr">
                      <a:solidFill>
                        <a:srgbClr val="222221"/>
                      </a:solidFill>
                      <a:prstDash val="solid"/>
                      <a:round/>
                      <a:headEnd type="none" w="med" len="med"/>
                      <a:tailEnd type="none" w="med" len="med"/>
                    </a:lnB>
                    <a:solidFill>
                      <a:srgbClr val="B9F1D1"/>
                    </a:solidFill>
                  </a:tcPr>
                </a:tc>
                <a:extLst>
                  <a:ext uri="{0D108BD9-81ED-4DB2-BD59-A6C34878D82A}">
                    <a16:rowId xmlns:a16="http://schemas.microsoft.com/office/drawing/2014/main" val="10001"/>
                  </a:ext>
                </a:extLst>
              </a:tr>
              <a:tr h="765754">
                <a:tc gridSpan="3">
                  <a:txBody>
                    <a:bodyPr/>
                    <a:lstStyle/>
                    <a:p>
                      <a:pPr algn="ctr">
                        <a:lnSpc>
                          <a:spcPts val="3779"/>
                        </a:lnSpc>
                        <a:defRPr/>
                      </a:pPr>
                      <a:r>
                        <a:rPr lang="en-US" sz="2699" b="1">
                          <a:solidFill>
                            <a:srgbClr val="222221"/>
                          </a:solidFill>
                          <a:latin typeface="Arimo Bold"/>
                          <a:ea typeface="Arimo Bold"/>
                          <a:cs typeface="Arimo Bold"/>
                          <a:sym typeface="Arimo Bold"/>
                        </a:rPr>
                        <a:t>More accurate.</a:t>
                      </a:r>
                      <a:endParaRPr lang="en-US" sz="1100"/>
                    </a:p>
                  </a:txBody>
                  <a:tcPr marL="95250" marR="95250" marT="95250" marB="95250" anchor="ctr">
                    <a:lnL w="19050" cap="flat" cmpd="sng" algn="ctr">
                      <a:solidFill>
                        <a:srgbClr val="222221"/>
                      </a:solidFill>
                      <a:prstDash val="solid"/>
                      <a:round/>
                      <a:headEnd type="none" w="med" len="med"/>
                      <a:tailEnd type="none" w="med" len="med"/>
                    </a:lnL>
                    <a:lnR w="19050" cap="flat" cmpd="sng" algn="ctr">
                      <a:solidFill>
                        <a:srgbClr val="222221"/>
                      </a:solidFill>
                      <a:prstDash val="solid"/>
                      <a:round/>
                      <a:headEnd type="none" w="med" len="med"/>
                      <a:tailEnd type="none" w="med" len="med"/>
                    </a:lnR>
                    <a:lnT w="19050" cap="flat" cmpd="sng" algn="ctr">
                      <a:solidFill>
                        <a:srgbClr val="222221"/>
                      </a:solidFill>
                      <a:prstDash val="solid"/>
                      <a:round/>
                      <a:headEnd type="none" w="med" len="med"/>
                      <a:tailEnd type="none" w="med" len="med"/>
                    </a:lnT>
                    <a:lnB w="19050" cap="flat" cmpd="sng" algn="ctr">
                      <a:solidFill>
                        <a:srgbClr val="222221"/>
                      </a:solidFill>
                      <a:prstDash val="solid"/>
                      <a:round/>
                      <a:headEnd type="none" w="med" len="med"/>
                      <a:tailEnd type="none" w="med" len="med"/>
                    </a:lnB>
                    <a:solidFill>
                      <a:srgbClr val="AAF386"/>
                    </a:solidFill>
                  </a:tcPr>
                </a:tc>
                <a:tc hMerge="1">
                  <a:txBody>
                    <a:bodyPr/>
                    <a:lstStyle/>
                    <a:p>
                      <a:pPr algn="ctr">
                        <a:lnSpc>
                          <a:spcPts val="3779"/>
                        </a:lnSpc>
                        <a:defRPr/>
                      </a:pPr>
                      <a:r>
                        <a:rPr lang="en-US" sz="2699" b="1">
                          <a:solidFill>
                            <a:srgbClr val="222221"/>
                          </a:solidFill>
                          <a:latin typeface="Arimo Bold"/>
                          <a:ea typeface="Arimo Bold"/>
                          <a:cs typeface="Arimo Bold"/>
                          <a:sym typeface="Arimo Bold"/>
                        </a:rPr>
                        <a:t>More accurate.</a:t>
                      </a:r>
                      <a:endParaRPr lang="en-US" sz="1100"/>
                    </a:p>
                  </a:txBody>
                  <a:tcPr marL="95250" marR="95250" marT="95250" marB="95250" anchor="ctr">
                    <a:lnL w="19050" cap="flat" cmpd="sng" algn="ctr">
                      <a:solidFill>
                        <a:srgbClr val="222221"/>
                      </a:solidFill>
                      <a:prstDash val="solid"/>
                      <a:round/>
                      <a:headEnd type="none" w="med" len="med"/>
                      <a:tailEnd type="none" w="med" len="med"/>
                    </a:lnL>
                    <a:lnR w="19050" cap="flat" cmpd="sng" algn="ctr">
                      <a:solidFill>
                        <a:srgbClr val="222221"/>
                      </a:solidFill>
                      <a:prstDash val="solid"/>
                      <a:round/>
                      <a:headEnd type="none" w="med" len="med"/>
                      <a:tailEnd type="none" w="med" len="med"/>
                    </a:lnR>
                    <a:lnT w="19050" cap="flat" cmpd="sng" algn="ctr">
                      <a:solidFill>
                        <a:srgbClr val="222221"/>
                      </a:solidFill>
                      <a:prstDash val="solid"/>
                      <a:round/>
                      <a:headEnd type="none" w="med" len="med"/>
                      <a:tailEnd type="none" w="med" len="med"/>
                    </a:lnT>
                    <a:lnB w="19050" cap="flat" cmpd="sng" algn="ctr">
                      <a:solidFill>
                        <a:srgbClr val="222221"/>
                      </a:solidFill>
                      <a:prstDash val="solid"/>
                      <a:round/>
                      <a:headEnd type="none" w="med" len="med"/>
                      <a:tailEnd type="none" w="med" len="med"/>
                    </a:lnB>
                    <a:solidFill>
                      <a:srgbClr val="AAF386"/>
                    </a:solidFill>
                  </a:tcPr>
                </a:tc>
                <a:tc hMerge="1">
                  <a:txBody>
                    <a:bodyPr/>
                    <a:lstStyle/>
                    <a:p>
                      <a:pPr algn="ctr">
                        <a:lnSpc>
                          <a:spcPts val="3779"/>
                        </a:lnSpc>
                        <a:defRPr/>
                      </a:pPr>
                      <a:r>
                        <a:rPr lang="en-US" sz="2699" b="1">
                          <a:solidFill>
                            <a:srgbClr val="222221"/>
                          </a:solidFill>
                          <a:latin typeface="Arimo Bold"/>
                          <a:ea typeface="Arimo Bold"/>
                          <a:cs typeface="Arimo Bold"/>
                          <a:sym typeface="Arimo Bold"/>
                        </a:rPr>
                        <a:t>More accurate.</a:t>
                      </a:r>
                      <a:endParaRPr lang="en-US" sz="1100"/>
                    </a:p>
                  </a:txBody>
                  <a:tcPr marL="95250" marR="95250" marT="95250" marB="95250" anchor="ctr">
                    <a:lnL w="19050" cap="flat" cmpd="sng" algn="ctr">
                      <a:solidFill>
                        <a:srgbClr val="222221"/>
                      </a:solidFill>
                      <a:prstDash val="solid"/>
                      <a:round/>
                      <a:headEnd type="none" w="med" len="med"/>
                      <a:tailEnd type="none" w="med" len="med"/>
                    </a:lnL>
                    <a:lnR w="19050" cap="flat" cmpd="sng" algn="ctr">
                      <a:solidFill>
                        <a:srgbClr val="222221"/>
                      </a:solidFill>
                      <a:prstDash val="solid"/>
                      <a:round/>
                      <a:headEnd type="none" w="med" len="med"/>
                      <a:tailEnd type="none" w="med" len="med"/>
                    </a:lnR>
                    <a:lnT w="19050" cap="flat" cmpd="sng" algn="ctr">
                      <a:solidFill>
                        <a:srgbClr val="222221"/>
                      </a:solidFill>
                      <a:prstDash val="solid"/>
                      <a:round/>
                      <a:headEnd type="none" w="med" len="med"/>
                      <a:tailEnd type="none" w="med" len="med"/>
                    </a:lnT>
                    <a:lnB w="19050" cap="flat" cmpd="sng" algn="ctr">
                      <a:solidFill>
                        <a:srgbClr val="222221"/>
                      </a:solidFill>
                      <a:prstDash val="solid"/>
                      <a:round/>
                      <a:headEnd type="none" w="med" len="med"/>
                      <a:tailEnd type="none" w="med" len="med"/>
                    </a:lnB>
                    <a:solidFill>
                      <a:srgbClr val="AAF386"/>
                    </a:solidFill>
                  </a:tcPr>
                </a:tc>
                <a:extLst>
                  <a:ext uri="{0D108BD9-81ED-4DB2-BD59-A6C34878D82A}">
                    <a16:rowId xmlns:a16="http://schemas.microsoft.com/office/drawing/2014/main" val="10002"/>
                  </a:ext>
                </a:extLst>
              </a:tr>
              <a:tr h="765754">
                <a:tc gridSpan="3">
                  <a:txBody>
                    <a:bodyPr/>
                    <a:lstStyle/>
                    <a:p>
                      <a:pPr algn="ctr">
                        <a:lnSpc>
                          <a:spcPts val="3779"/>
                        </a:lnSpc>
                        <a:defRPr/>
                      </a:pPr>
                      <a:r>
                        <a:rPr lang="en-US" sz="2699" b="1">
                          <a:solidFill>
                            <a:srgbClr val="222221"/>
                          </a:solidFill>
                          <a:latin typeface="Arimo Bold"/>
                          <a:ea typeface="Arimo Bold"/>
                          <a:cs typeface="Arimo Bold"/>
                          <a:sym typeface="Arimo Bold"/>
                        </a:rPr>
                        <a:t>Less overfitting.</a:t>
                      </a:r>
                      <a:endParaRPr lang="en-US" sz="1100"/>
                    </a:p>
                  </a:txBody>
                  <a:tcPr marL="95250" marR="95250" marT="95250" marB="95250" anchor="ctr">
                    <a:lnL w="19050" cap="flat" cmpd="sng" algn="ctr">
                      <a:solidFill>
                        <a:srgbClr val="222221"/>
                      </a:solidFill>
                      <a:prstDash val="solid"/>
                      <a:round/>
                      <a:headEnd type="none" w="med" len="med"/>
                      <a:tailEnd type="none" w="med" len="med"/>
                    </a:lnL>
                    <a:lnR w="19050" cap="flat" cmpd="sng" algn="ctr">
                      <a:solidFill>
                        <a:srgbClr val="222221"/>
                      </a:solidFill>
                      <a:prstDash val="solid"/>
                      <a:round/>
                      <a:headEnd type="none" w="med" len="med"/>
                      <a:tailEnd type="none" w="med" len="med"/>
                    </a:lnR>
                    <a:lnT w="19050" cap="flat" cmpd="sng" algn="ctr">
                      <a:solidFill>
                        <a:srgbClr val="222221"/>
                      </a:solidFill>
                      <a:prstDash val="solid"/>
                      <a:round/>
                      <a:headEnd type="none" w="med" len="med"/>
                      <a:tailEnd type="none" w="med" len="med"/>
                    </a:lnT>
                    <a:lnB w="19050" cap="flat" cmpd="sng" algn="ctr">
                      <a:solidFill>
                        <a:srgbClr val="222221"/>
                      </a:solidFill>
                      <a:prstDash val="solid"/>
                      <a:round/>
                      <a:headEnd type="none" w="med" len="med"/>
                      <a:tailEnd type="none" w="med" len="med"/>
                    </a:lnB>
                    <a:solidFill>
                      <a:srgbClr val="64E4A4"/>
                    </a:solidFill>
                  </a:tcPr>
                </a:tc>
                <a:tc hMerge="1">
                  <a:txBody>
                    <a:bodyPr/>
                    <a:lstStyle/>
                    <a:p>
                      <a:pPr algn="ctr">
                        <a:lnSpc>
                          <a:spcPts val="3779"/>
                        </a:lnSpc>
                        <a:defRPr/>
                      </a:pPr>
                      <a:r>
                        <a:rPr lang="en-US" sz="2699" b="1">
                          <a:solidFill>
                            <a:srgbClr val="222221"/>
                          </a:solidFill>
                          <a:latin typeface="Arimo Bold"/>
                          <a:ea typeface="Arimo Bold"/>
                          <a:cs typeface="Arimo Bold"/>
                          <a:sym typeface="Arimo Bold"/>
                        </a:rPr>
                        <a:t>Less overfitting.</a:t>
                      </a:r>
                      <a:endParaRPr lang="en-US" sz="1100"/>
                    </a:p>
                  </a:txBody>
                  <a:tcPr marL="95250" marR="95250" marT="95250" marB="95250" anchor="ctr">
                    <a:lnL w="19050" cap="flat" cmpd="sng" algn="ctr">
                      <a:solidFill>
                        <a:srgbClr val="222221"/>
                      </a:solidFill>
                      <a:prstDash val="solid"/>
                      <a:round/>
                      <a:headEnd type="none" w="med" len="med"/>
                      <a:tailEnd type="none" w="med" len="med"/>
                    </a:lnL>
                    <a:lnR w="19050" cap="flat" cmpd="sng" algn="ctr">
                      <a:solidFill>
                        <a:srgbClr val="222221"/>
                      </a:solidFill>
                      <a:prstDash val="solid"/>
                      <a:round/>
                      <a:headEnd type="none" w="med" len="med"/>
                      <a:tailEnd type="none" w="med" len="med"/>
                    </a:lnR>
                    <a:lnT w="19050" cap="flat" cmpd="sng" algn="ctr">
                      <a:solidFill>
                        <a:srgbClr val="222221"/>
                      </a:solidFill>
                      <a:prstDash val="solid"/>
                      <a:round/>
                      <a:headEnd type="none" w="med" len="med"/>
                      <a:tailEnd type="none" w="med" len="med"/>
                    </a:lnT>
                    <a:lnB w="19050" cap="flat" cmpd="sng" algn="ctr">
                      <a:solidFill>
                        <a:srgbClr val="222221"/>
                      </a:solidFill>
                      <a:prstDash val="solid"/>
                      <a:round/>
                      <a:headEnd type="none" w="med" len="med"/>
                      <a:tailEnd type="none" w="med" len="med"/>
                    </a:lnB>
                    <a:solidFill>
                      <a:srgbClr val="64E4A4"/>
                    </a:solidFill>
                  </a:tcPr>
                </a:tc>
                <a:tc hMerge="1">
                  <a:txBody>
                    <a:bodyPr/>
                    <a:lstStyle/>
                    <a:p>
                      <a:pPr algn="ctr">
                        <a:lnSpc>
                          <a:spcPts val="3779"/>
                        </a:lnSpc>
                        <a:defRPr/>
                      </a:pPr>
                      <a:r>
                        <a:rPr lang="en-US" sz="2699" b="1">
                          <a:solidFill>
                            <a:srgbClr val="222221"/>
                          </a:solidFill>
                          <a:latin typeface="Arimo Bold"/>
                          <a:ea typeface="Arimo Bold"/>
                          <a:cs typeface="Arimo Bold"/>
                          <a:sym typeface="Arimo Bold"/>
                        </a:rPr>
                        <a:t>Less overfitting.</a:t>
                      </a:r>
                      <a:endParaRPr lang="en-US" sz="1100"/>
                    </a:p>
                  </a:txBody>
                  <a:tcPr marL="95250" marR="95250" marT="95250" marB="95250" anchor="ctr">
                    <a:lnL w="19050" cap="flat" cmpd="sng" algn="ctr">
                      <a:solidFill>
                        <a:srgbClr val="222221"/>
                      </a:solidFill>
                      <a:prstDash val="solid"/>
                      <a:round/>
                      <a:headEnd type="none" w="med" len="med"/>
                      <a:tailEnd type="none" w="med" len="med"/>
                    </a:lnL>
                    <a:lnR w="19050" cap="flat" cmpd="sng" algn="ctr">
                      <a:solidFill>
                        <a:srgbClr val="222221"/>
                      </a:solidFill>
                      <a:prstDash val="solid"/>
                      <a:round/>
                      <a:headEnd type="none" w="med" len="med"/>
                      <a:tailEnd type="none" w="med" len="med"/>
                    </a:lnR>
                    <a:lnT w="19050" cap="flat" cmpd="sng" algn="ctr">
                      <a:solidFill>
                        <a:srgbClr val="222221"/>
                      </a:solidFill>
                      <a:prstDash val="solid"/>
                      <a:round/>
                      <a:headEnd type="none" w="med" len="med"/>
                      <a:tailEnd type="none" w="med" len="med"/>
                    </a:lnT>
                    <a:lnB w="19050" cap="flat" cmpd="sng" algn="ctr">
                      <a:solidFill>
                        <a:srgbClr val="222221"/>
                      </a:solidFill>
                      <a:prstDash val="solid"/>
                      <a:round/>
                      <a:headEnd type="none" w="med" len="med"/>
                      <a:tailEnd type="none" w="med" len="med"/>
                    </a:lnB>
                    <a:solidFill>
                      <a:srgbClr val="64E4A4"/>
                    </a:solidFill>
                  </a:tcPr>
                </a:tc>
                <a:extLst>
                  <a:ext uri="{0D108BD9-81ED-4DB2-BD59-A6C34878D82A}">
                    <a16:rowId xmlns:a16="http://schemas.microsoft.com/office/drawing/2014/main" val="10003"/>
                  </a:ext>
                </a:extLst>
              </a:tr>
              <a:tr h="765754">
                <a:tc gridSpan="3">
                  <a:txBody>
                    <a:bodyPr/>
                    <a:lstStyle/>
                    <a:p>
                      <a:pPr algn="ctr">
                        <a:lnSpc>
                          <a:spcPts val="3779"/>
                        </a:lnSpc>
                        <a:defRPr/>
                      </a:pPr>
                      <a:r>
                        <a:rPr lang="en-US" sz="2699" b="1">
                          <a:solidFill>
                            <a:srgbClr val="222221"/>
                          </a:solidFill>
                          <a:latin typeface="Arimo Bold"/>
                          <a:ea typeface="Arimo Bold"/>
                          <a:cs typeface="Arimo Bold"/>
                          <a:sym typeface="Arimo Bold"/>
                        </a:rPr>
                        <a:t>Used as one of the best performers.</a:t>
                      </a:r>
                      <a:endParaRPr lang="en-US" sz="1100"/>
                    </a:p>
                  </a:txBody>
                  <a:tcPr marL="95250" marR="95250" marT="95250" marB="95250" anchor="ctr">
                    <a:lnL w="19050" cap="flat" cmpd="sng" algn="ctr">
                      <a:solidFill>
                        <a:srgbClr val="222221"/>
                      </a:solidFill>
                      <a:prstDash val="solid"/>
                      <a:round/>
                      <a:headEnd type="none" w="med" len="med"/>
                      <a:tailEnd type="none" w="med" len="med"/>
                    </a:lnL>
                    <a:lnR w="19050" cap="flat" cmpd="sng" algn="ctr">
                      <a:solidFill>
                        <a:srgbClr val="222221"/>
                      </a:solidFill>
                      <a:prstDash val="solid"/>
                      <a:round/>
                      <a:headEnd type="none" w="med" len="med"/>
                      <a:tailEnd type="none" w="med" len="med"/>
                    </a:lnR>
                    <a:lnT w="19050" cap="flat" cmpd="sng" algn="ctr">
                      <a:solidFill>
                        <a:srgbClr val="222221"/>
                      </a:solidFill>
                      <a:prstDash val="solid"/>
                      <a:round/>
                      <a:headEnd type="none" w="med" len="med"/>
                      <a:tailEnd type="none" w="med" len="med"/>
                    </a:lnT>
                    <a:lnB w="19050" cap="flat" cmpd="sng" algn="ctr">
                      <a:solidFill>
                        <a:srgbClr val="222221"/>
                      </a:solidFill>
                      <a:prstDash val="solid"/>
                      <a:round/>
                      <a:headEnd type="none" w="med" len="med"/>
                      <a:tailEnd type="none" w="med" len="med"/>
                    </a:lnB>
                    <a:solidFill>
                      <a:srgbClr val="B9F1D1"/>
                    </a:solidFill>
                  </a:tcPr>
                </a:tc>
                <a:tc hMerge="1">
                  <a:txBody>
                    <a:bodyPr/>
                    <a:lstStyle/>
                    <a:p>
                      <a:pPr algn="ctr">
                        <a:lnSpc>
                          <a:spcPts val="3779"/>
                        </a:lnSpc>
                        <a:defRPr/>
                      </a:pPr>
                      <a:r>
                        <a:rPr lang="en-US" sz="2699" b="1">
                          <a:solidFill>
                            <a:srgbClr val="222221"/>
                          </a:solidFill>
                          <a:latin typeface="Arimo Bold"/>
                          <a:ea typeface="Arimo Bold"/>
                          <a:cs typeface="Arimo Bold"/>
                          <a:sym typeface="Arimo Bold"/>
                        </a:rPr>
                        <a:t>Used as one of the best performers.</a:t>
                      </a:r>
                      <a:endParaRPr lang="en-US" sz="1100"/>
                    </a:p>
                  </a:txBody>
                  <a:tcPr marL="95250" marR="95250" marT="95250" marB="95250" anchor="ctr">
                    <a:lnL w="19050" cap="flat" cmpd="sng" algn="ctr">
                      <a:solidFill>
                        <a:srgbClr val="222221"/>
                      </a:solidFill>
                      <a:prstDash val="solid"/>
                      <a:round/>
                      <a:headEnd type="none" w="med" len="med"/>
                      <a:tailEnd type="none" w="med" len="med"/>
                    </a:lnL>
                    <a:lnR w="19050" cap="flat" cmpd="sng" algn="ctr">
                      <a:solidFill>
                        <a:srgbClr val="222221"/>
                      </a:solidFill>
                      <a:prstDash val="solid"/>
                      <a:round/>
                      <a:headEnd type="none" w="med" len="med"/>
                      <a:tailEnd type="none" w="med" len="med"/>
                    </a:lnR>
                    <a:lnT w="19050" cap="flat" cmpd="sng" algn="ctr">
                      <a:solidFill>
                        <a:srgbClr val="222221"/>
                      </a:solidFill>
                      <a:prstDash val="solid"/>
                      <a:round/>
                      <a:headEnd type="none" w="med" len="med"/>
                      <a:tailEnd type="none" w="med" len="med"/>
                    </a:lnT>
                    <a:lnB w="19050" cap="flat" cmpd="sng" algn="ctr">
                      <a:solidFill>
                        <a:srgbClr val="222221"/>
                      </a:solidFill>
                      <a:prstDash val="solid"/>
                      <a:round/>
                      <a:headEnd type="none" w="med" len="med"/>
                      <a:tailEnd type="none" w="med" len="med"/>
                    </a:lnB>
                    <a:solidFill>
                      <a:srgbClr val="B9F1D1"/>
                    </a:solidFill>
                  </a:tcPr>
                </a:tc>
                <a:tc hMerge="1">
                  <a:txBody>
                    <a:bodyPr/>
                    <a:lstStyle/>
                    <a:p>
                      <a:pPr algn="ctr">
                        <a:lnSpc>
                          <a:spcPts val="3779"/>
                        </a:lnSpc>
                        <a:defRPr/>
                      </a:pPr>
                      <a:r>
                        <a:rPr lang="en-US" sz="2699" b="1">
                          <a:solidFill>
                            <a:srgbClr val="222221"/>
                          </a:solidFill>
                          <a:latin typeface="Arimo Bold"/>
                          <a:ea typeface="Arimo Bold"/>
                          <a:cs typeface="Arimo Bold"/>
                          <a:sym typeface="Arimo Bold"/>
                        </a:rPr>
                        <a:t>Used as one of the best performers.</a:t>
                      </a:r>
                      <a:endParaRPr lang="en-US" sz="1100"/>
                    </a:p>
                  </a:txBody>
                  <a:tcPr marL="95250" marR="95250" marT="95250" marB="95250" anchor="ctr">
                    <a:lnL w="19050" cap="flat" cmpd="sng" algn="ctr">
                      <a:solidFill>
                        <a:srgbClr val="222221"/>
                      </a:solidFill>
                      <a:prstDash val="solid"/>
                      <a:round/>
                      <a:headEnd type="none" w="med" len="med"/>
                      <a:tailEnd type="none" w="med" len="med"/>
                    </a:lnL>
                    <a:lnR w="19050" cap="flat" cmpd="sng" algn="ctr">
                      <a:solidFill>
                        <a:srgbClr val="222221"/>
                      </a:solidFill>
                      <a:prstDash val="solid"/>
                      <a:round/>
                      <a:headEnd type="none" w="med" len="med"/>
                      <a:tailEnd type="none" w="med" len="med"/>
                    </a:lnR>
                    <a:lnT w="19050" cap="flat" cmpd="sng" algn="ctr">
                      <a:solidFill>
                        <a:srgbClr val="222221"/>
                      </a:solidFill>
                      <a:prstDash val="solid"/>
                      <a:round/>
                      <a:headEnd type="none" w="med" len="med"/>
                      <a:tailEnd type="none" w="med" len="med"/>
                    </a:lnT>
                    <a:lnB w="19050" cap="flat" cmpd="sng" algn="ctr">
                      <a:solidFill>
                        <a:srgbClr val="222221"/>
                      </a:solidFill>
                      <a:prstDash val="solid"/>
                      <a:round/>
                      <a:headEnd type="none" w="med" len="med"/>
                      <a:tailEnd type="none" w="med" len="med"/>
                    </a:lnB>
                    <a:solidFill>
                      <a:srgbClr val="B9F1D1"/>
                    </a:solidFill>
                  </a:tcPr>
                </a:tc>
                <a:extLst>
                  <a:ext uri="{0D108BD9-81ED-4DB2-BD59-A6C34878D82A}">
                    <a16:rowId xmlns:a16="http://schemas.microsoft.com/office/drawing/2014/main" val="10004"/>
                  </a:ext>
                </a:extLst>
              </a:tr>
            </a:tbl>
          </a:graphicData>
        </a:graphic>
      </p:graphicFrame>
      <p:graphicFrame>
        <p:nvGraphicFramePr>
          <p:cNvPr id="16" name="Table 16"/>
          <p:cNvGraphicFramePr>
            <a:graphicFrameLocks noGrp="1"/>
          </p:cNvGraphicFramePr>
          <p:nvPr/>
        </p:nvGraphicFramePr>
        <p:xfrm>
          <a:off x="6848544" y="2796667"/>
          <a:ext cx="5925064" cy="4951299"/>
        </p:xfrm>
        <a:graphic>
          <a:graphicData uri="http://schemas.openxmlformats.org/drawingml/2006/table">
            <a:tbl>
              <a:tblPr/>
              <a:tblGrid>
                <a:gridCol w="2470906">
                  <a:extLst>
                    <a:ext uri="{9D8B030D-6E8A-4147-A177-3AD203B41FA5}">
                      <a16:colId xmlns:a16="http://schemas.microsoft.com/office/drawing/2014/main" val="20000"/>
                    </a:ext>
                  </a:extLst>
                </a:gridCol>
                <a:gridCol w="1694101">
                  <a:extLst>
                    <a:ext uri="{9D8B030D-6E8A-4147-A177-3AD203B41FA5}">
                      <a16:colId xmlns:a16="http://schemas.microsoft.com/office/drawing/2014/main" val="20001"/>
                    </a:ext>
                  </a:extLst>
                </a:gridCol>
                <a:gridCol w="1760057">
                  <a:extLst>
                    <a:ext uri="{9D8B030D-6E8A-4147-A177-3AD203B41FA5}">
                      <a16:colId xmlns:a16="http://schemas.microsoft.com/office/drawing/2014/main" val="20002"/>
                    </a:ext>
                  </a:extLst>
                </a:gridCol>
              </a:tblGrid>
              <a:tr h="822314">
                <a:tc gridSpan="3">
                  <a:txBody>
                    <a:bodyPr/>
                    <a:lstStyle/>
                    <a:p>
                      <a:pPr algn="ctr">
                        <a:lnSpc>
                          <a:spcPts val="4199"/>
                        </a:lnSpc>
                        <a:defRPr/>
                      </a:pPr>
                      <a:r>
                        <a:rPr lang="en-US" sz="2999" b="1">
                          <a:solidFill>
                            <a:srgbClr val="FFF8F0"/>
                          </a:solidFill>
                          <a:latin typeface="Arimo Bold"/>
                          <a:ea typeface="Arimo Bold"/>
                          <a:cs typeface="Arimo Bold"/>
                          <a:sym typeface="Arimo Bold"/>
                        </a:rPr>
                        <a:t>XGBOOST CLASSIFIER</a:t>
                      </a:r>
                      <a:endParaRPr lang="en-US" sz="1100"/>
                    </a:p>
                  </a:txBody>
                  <a:tcPr marL="95250" marR="95250" marT="95250" marB="95250" anchor="ctr">
                    <a:lnL w="19050" cap="flat" cmpd="sng" algn="ctr">
                      <a:solidFill>
                        <a:srgbClr val="222221"/>
                      </a:solidFill>
                      <a:prstDash val="solid"/>
                      <a:round/>
                      <a:headEnd type="none" w="med" len="med"/>
                      <a:tailEnd type="none" w="med" len="med"/>
                    </a:lnL>
                    <a:lnR w="19050" cap="flat" cmpd="sng" algn="ctr">
                      <a:solidFill>
                        <a:srgbClr val="222221"/>
                      </a:solidFill>
                      <a:prstDash val="solid"/>
                      <a:round/>
                      <a:headEnd type="none" w="med" len="med"/>
                      <a:tailEnd type="none" w="med" len="med"/>
                    </a:lnR>
                    <a:lnT w="19050" cap="flat" cmpd="sng" algn="ctr">
                      <a:solidFill>
                        <a:srgbClr val="222221"/>
                      </a:solidFill>
                      <a:prstDash val="solid"/>
                      <a:round/>
                      <a:headEnd type="none" w="med" len="med"/>
                      <a:tailEnd type="none" w="med" len="med"/>
                    </a:lnT>
                    <a:lnB w="19050" cap="flat" cmpd="sng" algn="ctr">
                      <a:solidFill>
                        <a:srgbClr val="222221"/>
                      </a:solidFill>
                      <a:prstDash val="solid"/>
                      <a:round/>
                      <a:headEnd type="none" w="med" len="med"/>
                      <a:tailEnd type="none" w="med" len="med"/>
                    </a:lnB>
                    <a:solidFill>
                      <a:srgbClr val="222221"/>
                    </a:solidFill>
                  </a:tcPr>
                </a:tc>
                <a:tc hMerge="1">
                  <a:txBody>
                    <a:bodyPr/>
                    <a:lstStyle/>
                    <a:p>
                      <a:pPr algn="ctr">
                        <a:lnSpc>
                          <a:spcPts val="4199"/>
                        </a:lnSpc>
                        <a:defRPr/>
                      </a:pPr>
                      <a:r>
                        <a:rPr lang="en-US" sz="2999" b="1">
                          <a:solidFill>
                            <a:srgbClr val="FFF8F0"/>
                          </a:solidFill>
                          <a:latin typeface="Arimo Bold"/>
                          <a:ea typeface="Arimo Bold"/>
                          <a:cs typeface="Arimo Bold"/>
                          <a:sym typeface="Arimo Bold"/>
                        </a:rPr>
                        <a:t>XGBOOST CLASSIFIER</a:t>
                      </a:r>
                      <a:endParaRPr lang="en-US" sz="1100"/>
                    </a:p>
                  </a:txBody>
                  <a:tcPr marL="95250" marR="95250" marT="95250" marB="95250" anchor="ctr">
                    <a:lnL w="19050" cap="flat" cmpd="sng" algn="ctr">
                      <a:solidFill>
                        <a:srgbClr val="222221"/>
                      </a:solidFill>
                      <a:prstDash val="solid"/>
                      <a:round/>
                      <a:headEnd type="none" w="med" len="med"/>
                      <a:tailEnd type="none" w="med" len="med"/>
                    </a:lnL>
                    <a:lnR w="19050" cap="flat" cmpd="sng" algn="ctr">
                      <a:solidFill>
                        <a:srgbClr val="222221"/>
                      </a:solidFill>
                      <a:prstDash val="solid"/>
                      <a:round/>
                      <a:headEnd type="none" w="med" len="med"/>
                      <a:tailEnd type="none" w="med" len="med"/>
                    </a:lnR>
                    <a:lnT w="19050" cap="flat" cmpd="sng" algn="ctr">
                      <a:solidFill>
                        <a:srgbClr val="222221"/>
                      </a:solidFill>
                      <a:prstDash val="solid"/>
                      <a:round/>
                      <a:headEnd type="none" w="med" len="med"/>
                      <a:tailEnd type="none" w="med" len="med"/>
                    </a:lnT>
                    <a:lnB w="19050" cap="flat" cmpd="sng" algn="ctr">
                      <a:solidFill>
                        <a:srgbClr val="222221"/>
                      </a:solidFill>
                      <a:prstDash val="solid"/>
                      <a:round/>
                      <a:headEnd type="none" w="med" len="med"/>
                      <a:tailEnd type="none" w="med" len="med"/>
                    </a:lnB>
                    <a:solidFill>
                      <a:srgbClr val="222221"/>
                    </a:solidFill>
                  </a:tcPr>
                </a:tc>
                <a:tc hMerge="1">
                  <a:txBody>
                    <a:bodyPr/>
                    <a:lstStyle/>
                    <a:p>
                      <a:pPr algn="ctr">
                        <a:lnSpc>
                          <a:spcPts val="4199"/>
                        </a:lnSpc>
                        <a:defRPr/>
                      </a:pPr>
                      <a:r>
                        <a:rPr lang="en-US" sz="2999" b="1">
                          <a:solidFill>
                            <a:srgbClr val="FFF8F0"/>
                          </a:solidFill>
                          <a:latin typeface="Arimo Bold"/>
                          <a:ea typeface="Arimo Bold"/>
                          <a:cs typeface="Arimo Bold"/>
                          <a:sym typeface="Arimo Bold"/>
                        </a:rPr>
                        <a:t>XGBOOST CLASSIFIER</a:t>
                      </a:r>
                      <a:endParaRPr lang="en-US" sz="1100"/>
                    </a:p>
                  </a:txBody>
                  <a:tcPr marL="95250" marR="95250" marT="95250" marB="95250" anchor="ctr">
                    <a:lnL w="19050" cap="flat" cmpd="sng" algn="ctr">
                      <a:solidFill>
                        <a:srgbClr val="222221"/>
                      </a:solidFill>
                      <a:prstDash val="solid"/>
                      <a:round/>
                      <a:headEnd type="none" w="med" len="med"/>
                      <a:tailEnd type="none" w="med" len="med"/>
                    </a:lnL>
                    <a:lnR w="19050" cap="flat" cmpd="sng" algn="ctr">
                      <a:solidFill>
                        <a:srgbClr val="222221"/>
                      </a:solidFill>
                      <a:prstDash val="solid"/>
                      <a:round/>
                      <a:headEnd type="none" w="med" len="med"/>
                      <a:tailEnd type="none" w="med" len="med"/>
                    </a:lnR>
                    <a:lnT w="19050" cap="flat" cmpd="sng" algn="ctr">
                      <a:solidFill>
                        <a:srgbClr val="222221"/>
                      </a:solidFill>
                      <a:prstDash val="solid"/>
                      <a:round/>
                      <a:headEnd type="none" w="med" len="med"/>
                      <a:tailEnd type="none" w="med" len="med"/>
                    </a:lnT>
                    <a:lnB w="19050" cap="flat" cmpd="sng" algn="ctr">
                      <a:solidFill>
                        <a:srgbClr val="222221"/>
                      </a:solidFill>
                      <a:prstDash val="solid"/>
                      <a:round/>
                      <a:headEnd type="none" w="med" len="med"/>
                      <a:tailEnd type="none" w="med" len="med"/>
                    </a:lnB>
                    <a:solidFill>
                      <a:srgbClr val="222221"/>
                    </a:solidFill>
                  </a:tcPr>
                </a:tc>
                <a:extLst>
                  <a:ext uri="{0D108BD9-81ED-4DB2-BD59-A6C34878D82A}">
                    <a16:rowId xmlns:a16="http://schemas.microsoft.com/office/drawing/2014/main" val="10000"/>
                  </a:ext>
                </a:extLst>
              </a:tr>
              <a:tr h="935550">
                <a:tc gridSpan="3">
                  <a:txBody>
                    <a:bodyPr/>
                    <a:lstStyle/>
                    <a:p>
                      <a:pPr algn="ctr">
                        <a:lnSpc>
                          <a:spcPts val="3779"/>
                        </a:lnSpc>
                        <a:defRPr/>
                      </a:pPr>
                      <a:r>
                        <a:rPr lang="en-US" sz="2699" b="1">
                          <a:solidFill>
                            <a:srgbClr val="222221"/>
                          </a:solidFill>
                          <a:latin typeface="Arimo Bold"/>
                          <a:ea typeface="Arimo Bold"/>
                          <a:cs typeface="Arimo Bold"/>
                          <a:sym typeface="Arimo Bold"/>
                        </a:rPr>
                        <a:t>Highly efficient &amp; fast.</a:t>
                      </a:r>
                      <a:endParaRPr lang="en-US" sz="1100"/>
                    </a:p>
                  </a:txBody>
                  <a:tcPr marL="95250" marR="95250" marT="95250" marB="95250" anchor="ctr">
                    <a:lnL w="19050" cap="flat" cmpd="sng" algn="ctr">
                      <a:solidFill>
                        <a:srgbClr val="222221"/>
                      </a:solidFill>
                      <a:prstDash val="solid"/>
                      <a:round/>
                      <a:headEnd type="none" w="med" len="med"/>
                      <a:tailEnd type="none" w="med" len="med"/>
                    </a:lnL>
                    <a:lnR w="19050" cap="flat" cmpd="sng" algn="ctr">
                      <a:solidFill>
                        <a:srgbClr val="222221"/>
                      </a:solidFill>
                      <a:prstDash val="solid"/>
                      <a:round/>
                      <a:headEnd type="none" w="med" len="med"/>
                      <a:tailEnd type="none" w="med" len="med"/>
                    </a:lnR>
                    <a:lnT w="19050" cap="flat" cmpd="sng" algn="ctr">
                      <a:solidFill>
                        <a:srgbClr val="222221"/>
                      </a:solidFill>
                      <a:prstDash val="solid"/>
                      <a:round/>
                      <a:headEnd type="none" w="med" len="med"/>
                      <a:tailEnd type="none" w="med" len="med"/>
                    </a:lnT>
                    <a:lnB w="19050" cap="flat" cmpd="sng" algn="ctr">
                      <a:solidFill>
                        <a:srgbClr val="222221"/>
                      </a:solidFill>
                      <a:prstDash val="solid"/>
                      <a:round/>
                      <a:headEnd type="none" w="med" len="med"/>
                      <a:tailEnd type="none" w="med" len="med"/>
                    </a:lnB>
                    <a:solidFill>
                      <a:srgbClr val="B9F1D1"/>
                    </a:solidFill>
                  </a:tcPr>
                </a:tc>
                <a:tc hMerge="1">
                  <a:txBody>
                    <a:bodyPr/>
                    <a:lstStyle/>
                    <a:p>
                      <a:pPr algn="ctr">
                        <a:lnSpc>
                          <a:spcPts val="3779"/>
                        </a:lnSpc>
                        <a:defRPr/>
                      </a:pPr>
                      <a:r>
                        <a:rPr lang="en-US" sz="2699" b="1">
                          <a:solidFill>
                            <a:srgbClr val="222221"/>
                          </a:solidFill>
                          <a:latin typeface="Arimo Bold"/>
                          <a:ea typeface="Arimo Bold"/>
                          <a:cs typeface="Arimo Bold"/>
                          <a:sym typeface="Arimo Bold"/>
                        </a:rPr>
                        <a:t>Highly efficient &amp; fast.</a:t>
                      </a:r>
                      <a:endParaRPr lang="en-US" sz="1100"/>
                    </a:p>
                  </a:txBody>
                  <a:tcPr marL="95250" marR="95250" marT="95250" marB="95250" anchor="ctr">
                    <a:lnL w="19050" cap="flat" cmpd="sng" algn="ctr">
                      <a:solidFill>
                        <a:srgbClr val="222221"/>
                      </a:solidFill>
                      <a:prstDash val="solid"/>
                      <a:round/>
                      <a:headEnd type="none" w="med" len="med"/>
                      <a:tailEnd type="none" w="med" len="med"/>
                    </a:lnL>
                    <a:lnR w="19050" cap="flat" cmpd="sng" algn="ctr">
                      <a:solidFill>
                        <a:srgbClr val="222221"/>
                      </a:solidFill>
                      <a:prstDash val="solid"/>
                      <a:round/>
                      <a:headEnd type="none" w="med" len="med"/>
                      <a:tailEnd type="none" w="med" len="med"/>
                    </a:lnR>
                    <a:lnT w="19050" cap="flat" cmpd="sng" algn="ctr">
                      <a:solidFill>
                        <a:srgbClr val="222221"/>
                      </a:solidFill>
                      <a:prstDash val="solid"/>
                      <a:round/>
                      <a:headEnd type="none" w="med" len="med"/>
                      <a:tailEnd type="none" w="med" len="med"/>
                    </a:lnT>
                    <a:lnB w="19050" cap="flat" cmpd="sng" algn="ctr">
                      <a:solidFill>
                        <a:srgbClr val="222221"/>
                      </a:solidFill>
                      <a:prstDash val="solid"/>
                      <a:round/>
                      <a:headEnd type="none" w="med" len="med"/>
                      <a:tailEnd type="none" w="med" len="med"/>
                    </a:lnB>
                    <a:solidFill>
                      <a:srgbClr val="B9F1D1"/>
                    </a:solidFill>
                  </a:tcPr>
                </a:tc>
                <a:tc hMerge="1">
                  <a:txBody>
                    <a:bodyPr/>
                    <a:lstStyle/>
                    <a:p>
                      <a:pPr algn="ctr">
                        <a:lnSpc>
                          <a:spcPts val="3779"/>
                        </a:lnSpc>
                        <a:defRPr/>
                      </a:pPr>
                      <a:r>
                        <a:rPr lang="en-US" sz="2699" b="1">
                          <a:solidFill>
                            <a:srgbClr val="222221"/>
                          </a:solidFill>
                          <a:latin typeface="Arimo Bold"/>
                          <a:ea typeface="Arimo Bold"/>
                          <a:cs typeface="Arimo Bold"/>
                          <a:sym typeface="Arimo Bold"/>
                        </a:rPr>
                        <a:t>Highly efficient &amp; fast.</a:t>
                      </a:r>
                      <a:endParaRPr lang="en-US" sz="1100"/>
                    </a:p>
                  </a:txBody>
                  <a:tcPr marL="95250" marR="95250" marT="95250" marB="95250" anchor="ctr">
                    <a:lnL w="19050" cap="flat" cmpd="sng" algn="ctr">
                      <a:solidFill>
                        <a:srgbClr val="222221"/>
                      </a:solidFill>
                      <a:prstDash val="solid"/>
                      <a:round/>
                      <a:headEnd type="none" w="med" len="med"/>
                      <a:tailEnd type="none" w="med" len="med"/>
                    </a:lnL>
                    <a:lnR w="19050" cap="flat" cmpd="sng" algn="ctr">
                      <a:solidFill>
                        <a:srgbClr val="222221"/>
                      </a:solidFill>
                      <a:prstDash val="solid"/>
                      <a:round/>
                      <a:headEnd type="none" w="med" len="med"/>
                      <a:tailEnd type="none" w="med" len="med"/>
                    </a:lnR>
                    <a:lnT w="19050" cap="flat" cmpd="sng" algn="ctr">
                      <a:solidFill>
                        <a:srgbClr val="222221"/>
                      </a:solidFill>
                      <a:prstDash val="solid"/>
                      <a:round/>
                      <a:headEnd type="none" w="med" len="med"/>
                      <a:tailEnd type="none" w="med" len="med"/>
                    </a:lnT>
                    <a:lnB w="19050" cap="flat" cmpd="sng" algn="ctr">
                      <a:solidFill>
                        <a:srgbClr val="222221"/>
                      </a:solidFill>
                      <a:prstDash val="solid"/>
                      <a:round/>
                      <a:headEnd type="none" w="med" len="med"/>
                      <a:tailEnd type="none" w="med" len="med"/>
                    </a:lnB>
                    <a:solidFill>
                      <a:srgbClr val="B9F1D1"/>
                    </a:solidFill>
                  </a:tcPr>
                </a:tc>
                <a:extLst>
                  <a:ext uri="{0D108BD9-81ED-4DB2-BD59-A6C34878D82A}">
                    <a16:rowId xmlns:a16="http://schemas.microsoft.com/office/drawing/2014/main" val="10001"/>
                  </a:ext>
                </a:extLst>
              </a:tr>
              <a:tr h="960713">
                <a:tc gridSpan="3">
                  <a:txBody>
                    <a:bodyPr/>
                    <a:lstStyle/>
                    <a:p>
                      <a:pPr algn="ctr">
                        <a:lnSpc>
                          <a:spcPts val="3779"/>
                        </a:lnSpc>
                        <a:defRPr/>
                      </a:pPr>
                      <a:r>
                        <a:rPr lang="en-US" sz="2699" b="1">
                          <a:solidFill>
                            <a:srgbClr val="222221"/>
                          </a:solidFill>
                          <a:latin typeface="Arimo Bold"/>
                          <a:ea typeface="Arimo Bold"/>
                          <a:cs typeface="Arimo Bold"/>
                          <a:sym typeface="Arimo Bold"/>
                        </a:rPr>
                        <a:t>Handles imbalanced data.</a:t>
                      </a:r>
                      <a:endParaRPr lang="en-US" sz="1100"/>
                    </a:p>
                  </a:txBody>
                  <a:tcPr marL="95250" marR="95250" marT="95250" marB="95250" anchor="ctr">
                    <a:lnL w="19050" cap="flat" cmpd="sng" algn="ctr">
                      <a:solidFill>
                        <a:srgbClr val="222221"/>
                      </a:solidFill>
                      <a:prstDash val="solid"/>
                      <a:round/>
                      <a:headEnd type="none" w="med" len="med"/>
                      <a:tailEnd type="none" w="med" len="med"/>
                    </a:lnL>
                    <a:lnR w="19050" cap="flat" cmpd="sng" algn="ctr">
                      <a:solidFill>
                        <a:srgbClr val="222221"/>
                      </a:solidFill>
                      <a:prstDash val="solid"/>
                      <a:round/>
                      <a:headEnd type="none" w="med" len="med"/>
                      <a:tailEnd type="none" w="med" len="med"/>
                    </a:lnR>
                    <a:lnT w="19050" cap="flat" cmpd="sng" algn="ctr">
                      <a:solidFill>
                        <a:srgbClr val="222221"/>
                      </a:solidFill>
                      <a:prstDash val="solid"/>
                      <a:round/>
                      <a:headEnd type="none" w="med" len="med"/>
                      <a:tailEnd type="none" w="med" len="med"/>
                    </a:lnT>
                    <a:lnB w="19050" cap="flat" cmpd="sng" algn="ctr">
                      <a:solidFill>
                        <a:srgbClr val="222221"/>
                      </a:solidFill>
                      <a:prstDash val="solid"/>
                      <a:round/>
                      <a:headEnd type="none" w="med" len="med"/>
                      <a:tailEnd type="none" w="med" len="med"/>
                    </a:lnB>
                    <a:solidFill>
                      <a:srgbClr val="AAF386"/>
                    </a:solidFill>
                  </a:tcPr>
                </a:tc>
                <a:tc hMerge="1">
                  <a:txBody>
                    <a:bodyPr/>
                    <a:lstStyle/>
                    <a:p>
                      <a:pPr algn="ctr">
                        <a:lnSpc>
                          <a:spcPts val="3779"/>
                        </a:lnSpc>
                        <a:defRPr/>
                      </a:pPr>
                      <a:r>
                        <a:rPr lang="en-US" sz="2699" b="1">
                          <a:solidFill>
                            <a:srgbClr val="222221"/>
                          </a:solidFill>
                          <a:latin typeface="Arimo Bold"/>
                          <a:ea typeface="Arimo Bold"/>
                          <a:cs typeface="Arimo Bold"/>
                          <a:sym typeface="Arimo Bold"/>
                        </a:rPr>
                        <a:t>Handles imbalanced data.</a:t>
                      </a:r>
                      <a:endParaRPr lang="en-US" sz="1100"/>
                    </a:p>
                  </a:txBody>
                  <a:tcPr marL="95250" marR="95250" marT="95250" marB="95250" anchor="ctr">
                    <a:lnL w="19050" cap="flat" cmpd="sng" algn="ctr">
                      <a:solidFill>
                        <a:srgbClr val="222221"/>
                      </a:solidFill>
                      <a:prstDash val="solid"/>
                      <a:round/>
                      <a:headEnd type="none" w="med" len="med"/>
                      <a:tailEnd type="none" w="med" len="med"/>
                    </a:lnL>
                    <a:lnR w="19050" cap="flat" cmpd="sng" algn="ctr">
                      <a:solidFill>
                        <a:srgbClr val="222221"/>
                      </a:solidFill>
                      <a:prstDash val="solid"/>
                      <a:round/>
                      <a:headEnd type="none" w="med" len="med"/>
                      <a:tailEnd type="none" w="med" len="med"/>
                    </a:lnR>
                    <a:lnT w="19050" cap="flat" cmpd="sng" algn="ctr">
                      <a:solidFill>
                        <a:srgbClr val="222221"/>
                      </a:solidFill>
                      <a:prstDash val="solid"/>
                      <a:round/>
                      <a:headEnd type="none" w="med" len="med"/>
                      <a:tailEnd type="none" w="med" len="med"/>
                    </a:lnT>
                    <a:lnB w="19050" cap="flat" cmpd="sng" algn="ctr">
                      <a:solidFill>
                        <a:srgbClr val="222221"/>
                      </a:solidFill>
                      <a:prstDash val="solid"/>
                      <a:round/>
                      <a:headEnd type="none" w="med" len="med"/>
                      <a:tailEnd type="none" w="med" len="med"/>
                    </a:lnB>
                    <a:solidFill>
                      <a:srgbClr val="AAF386"/>
                    </a:solidFill>
                  </a:tcPr>
                </a:tc>
                <a:tc hMerge="1">
                  <a:txBody>
                    <a:bodyPr/>
                    <a:lstStyle/>
                    <a:p>
                      <a:pPr algn="ctr">
                        <a:lnSpc>
                          <a:spcPts val="3779"/>
                        </a:lnSpc>
                        <a:defRPr/>
                      </a:pPr>
                      <a:r>
                        <a:rPr lang="en-US" sz="2699" b="1">
                          <a:solidFill>
                            <a:srgbClr val="222221"/>
                          </a:solidFill>
                          <a:latin typeface="Arimo Bold"/>
                          <a:ea typeface="Arimo Bold"/>
                          <a:cs typeface="Arimo Bold"/>
                          <a:sym typeface="Arimo Bold"/>
                        </a:rPr>
                        <a:t>Handles imbalanced data.</a:t>
                      </a:r>
                      <a:endParaRPr lang="en-US" sz="1100"/>
                    </a:p>
                  </a:txBody>
                  <a:tcPr marL="95250" marR="95250" marT="95250" marB="95250" anchor="ctr">
                    <a:lnL w="19050" cap="flat" cmpd="sng" algn="ctr">
                      <a:solidFill>
                        <a:srgbClr val="222221"/>
                      </a:solidFill>
                      <a:prstDash val="solid"/>
                      <a:round/>
                      <a:headEnd type="none" w="med" len="med"/>
                      <a:tailEnd type="none" w="med" len="med"/>
                    </a:lnL>
                    <a:lnR w="19050" cap="flat" cmpd="sng" algn="ctr">
                      <a:solidFill>
                        <a:srgbClr val="222221"/>
                      </a:solidFill>
                      <a:prstDash val="solid"/>
                      <a:round/>
                      <a:headEnd type="none" w="med" len="med"/>
                      <a:tailEnd type="none" w="med" len="med"/>
                    </a:lnR>
                    <a:lnT w="19050" cap="flat" cmpd="sng" algn="ctr">
                      <a:solidFill>
                        <a:srgbClr val="222221"/>
                      </a:solidFill>
                      <a:prstDash val="solid"/>
                      <a:round/>
                      <a:headEnd type="none" w="med" len="med"/>
                      <a:tailEnd type="none" w="med" len="med"/>
                    </a:lnT>
                    <a:lnB w="19050" cap="flat" cmpd="sng" algn="ctr">
                      <a:solidFill>
                        <a:srgbClr val="222221"/>
                      </a:solidFill>
                      <a:prstDash val="solid"/>
                      <a:round/>
                      <a:headEnd type="none" w="med" len="med"/>
                      <a:tailEnd type="none" w="med" len="med"/>
                    </a:lnB>
                    <a:solidFill>
                      <a:srgbClr val="AAF386"/>
                    </a:solidFill>
                  </a:tcPr>
                </a:tc>
                <a:extLst>
                  <a:ext uri="{0D108BD9-81ED-4DB2-BD59-A6C34878D82A}">
                    <a16:rowId xmlns:a16="http://schemas.microsoft.com/office/drawing/2014/main" val="10002"/>
                  </a:ext>
                </a:extLst>
              </a:tr>
              <a:tr h="1243033">
                <a:tc gridSpan="3">
                  <a:txBody>
                    <a:bodyPr/>
                    <a:lstStyle/>
                    <a:p>
                      <a:pPr algn="ctr">
                        <a:lnSpc>
                          <a:spcPts val="3779"/>
                        </a:lnSpc>
                        <a:defRPr/>
                      </a:pPr>
                      <a:r>
                        <a:rPr lang="en-US" sz="2699" b="1">
                          <a:solidFill>
                            <a:srgbClr val="222221"/>
                          </a:solidFill>
                          <a:latin typeface="Arimo Bold"/>
                          <a:ea typeface="Arimo Bold"/>
                          <a:cs typeface="Arimo Bold"/>
                          <a:sym typeface="Arimo Bold"/>
                        </a:rPr>
                        <a:t>Best accuracy in most telecom churn studies.</a:t>
                      </a:r>
                      <a:endParaRPr lang="en-US" sz="1100"/>
                    </a:p>
                  </a:txBody>
                  <a:tcPr marL="95250" marR="95250" marT="95250" marB="95250" anchor="ctr">
                    <a:lnL w="19050" cap="flat" cmpd="sng" algn="ctr">
                      <a:solidFill>
                        <a:srgbClr val="222221"/>
                      </a:solidFill>
                      <a:prstDash val="solid"/>
                      <a:round/>
                      <a:headEnd type="none" w="med" len="med"/>
                      <a:tailEnd type="none" w="med" len="med"/>
                    </a:lnL>
                    <a:lnR w="19050" cap="flat" cmpd="sng" algn="ctr">
                      <a:solidFill>
                        <a:srgbClr val="222221"/>
                      </a:solidFill>
                      <a:prstDash val="solid"/>
                      <a:round/>
                      <a:headEnd type="none" w="med" len="med"/>
                      <a:tailEnd type="none" w="med" len="med"/>
                    </a:lnR>
                    <a:lnT w="19050" cap="flat" cmpd="sng" algn="ctr">
                      <a:solidFill>
                        <a:srgbClr val="222221"/>
                      </a:solidFill>
                      <a:prstDash val="solid"/>
                      <a:round/>
                      <a:headEnd type="none" w="med" len="med"/>
                      <a:tailEnd type="none" w="med" len="med"/>
                    </a:lnT>
                    <a:lnB w="19050" cap="flat" cmpd="sng" algn="ctr">
                      <a:solidFill>
                        <a:srgbClr val="222221"/>
                      </a:solidFill>
                      <a:prstDash val="solid"/>
                      <a:round/>
                      <a:headEnd type="none" w="med" len="med"/>
                      <a:tailEnd type="none" w="med" len="med"/>
                    </a:lnB>
                    <a:solidFill>
                      <a:srgbClr val="64E4A4"/>
                    </a:solidFill>
                  </a:tcPr>
                </a:tc>
                <a:tc hMerge="1">
                  <a:txBody>
                    <a:bodyPr/>
                    <a:lstStyle/>
                    <a:p>
                      <a:pPr algn="ctr">
                        <a:lnSpc>
                          <a:spcPts val="3779"/>
                        </a:lnSpc>
                        <a:defRPr/>
                      </a:pPr>
                      <a:r>
                        <a:rPr lang="en-US" sz="2699" b="1">
                          <a:solidFill>
                            <a:srgbClr val="222221"/>
                          </a:solidFill>
                          <a:latin typeface="Arimo Bold"/>
                          <a:ea typeface="Arimo Bold"/>
                          <a:cs typeface="Arimo Bold"/>
                          <a:sym typeface="Arimo Bold"/>
                        </a:rPr>
                        <a:t>Best accuracy in most telecom churn studies.</a:t>
                      </a:r>
                      <a:endParaRPr lang="en-US" sz="1100"/>
                    </a:p>
                  </a:txBody>
                  <a:tcPr marL="95250" marR="95250" marT="95250" marB="95250" anchor="ctr">
                    <a:lnL w="19050" cap="flat" cmpd="sng" algn="ctr">
                      <a:solidFill>
                        <a:srgbClr val="222221"/>
                      </a:solidFill>
                      <a:prstDash val="solid"/>
                      <a:round/>
                      <a:headEnd type="none" w="med" len="med"/>
                      <a:tailEnd type="none" w="med" len="med"/>
                    </a:lnL>
                    <a:lnR w="19050" cap="flat" cmpd="sng" algn="ctr">
                      <a:solidFill>
                        <a:srgbClr val="222221"/>
                      </a:solidFill>
                      <a:prstDash val="solid"/>
                      <a:round/>
                      <a:headEnd type="none" w="med" len="med"/>
                      <a:tailEnd type="none" w="med" len="med"/>
                    </a:lnR>
                    <a:lnT w="19050" cap="flat" cmpd="sng" algn="ctr">
                      <a:solidFill>
                        <a:srgbClr val="222221"/>
                      </a:solidFill>
                      <a:prstDash val="solid"/>
                      <a:round/>
                      <a:headEnd type="none" w="med" len="med"/>
                      <a:tailEnd type="none" w="med" len="med"/>
                    </a:lnT>
                    <a:lnB w="19050" cap="flat" cmpd="sng" algn="ctr">
                      <a:solidFill>
                        <a:srgbClr val="222221"/>
                      </a:solidFill>
                      <a:prstDash val="solid"/>
                      <a:round/>
                      <a:headEnd type="none" w="med" len="med"/>
                      <a:tailEnd type="none" w="med" len="med"/>
                    </a:lnB>
                    <a:solidFill>
                      <a:srgbClr val="64E4A4"/>
                    </a:solidFill>
                  </a:tcPr>
                </a:tc>
                <a:tc hMerge="1">
                  <a:txBody>
                    <a:bodyPr/>
                    <a:lstStyle/>
                    <a:p>
                      <a:pPr algn="ctr">
                        <a:lnSpc>
                          <a:spcPts val="3779"/>
                        </a:lnSpc>
                        <a:defRPr/>
                      </a:pPr>
                      <a:r>
                        <a:rPr lang="en-US" sz="2699" b="1">
                          <a:solidFill>
                            <a:srgbClr val="222221"/>
                          </a:solidFill>
                          <a:latin typeface="Arimo Bold"/>
                          <a:ea typeface="Arimo Bold"/>
                          <a:cs typeface="Arimo Bold"/>
                          <a:sym typeface="Arimo Bold"/>
                        </a:rPr>
                        <a:t>Best accuracy in most telecom churn studies.</a:t>
                      </a:r>
                      <a:endParaRPr lang="en-US" sz="1100"/>
                    </a:p>
                  </a:txBody>
                  <a:tcPr marL="95250" marR="95250" marT="95250" marB="95250" anchor="ctr">
                    <a:lnL w="19050" cap="flat" cmpd="sng" algn="ctr">
                      <a:solidFill>
                        <a:srgbClr val="222221"/>
                      </a:solidFill>
                      <a:prstDash val="solid"/>
                      <a:round/>
                      <a:headEnd type="none" w="med" len="med"/>
                      <a:tailEnd type="none" w="med" len="med"/>
                    </a:lnL>
                    <a:lnR w="19050" cap="flat" cmpd="sng" algn="ctr">
                      <a:solidFill>
                        <a:srgbClr val="222221"/>
                      </a:solidFill>
                      <a:prstDash val="solid"/>
                      <a:round/>
                      <a:headEnd type="none" w="med" len="med"/>
                      <a:tailEnd type="none" w="med" len="med"/>
                    </a:lnR>
                    <a:lnT w="19050" cap="flat" cmpd="sng" algn="ctr">
                      <a:solidFill>
                        <a:srgbClr val="222221"/>
                      </a:solidFill>
                      <a:prstDash val="solid"/>
                      <a:round/>
                      <a:headEnd type="none" w="med" len="med"/>
                      <a:tailEnd type="none" w="med" len="med"/>
                    </a:lnT>
                    <a:lnB w="19050" cap="flat" cmpd="sng" algn="ctr">
                      <a:solidFill>
                        <a:srgbClr val="222221"/>
                      </a:solidFill>
                      <a:prstDash val="solid"/>
                      <a:round/>
                      <a:headEnd type="none" w="med" len="med"/>
                      <a:tailEnd type="none" w="med" len="med"/>
                    </a:lnB>
                    <a:solidFill>
                      <a:srgbClr val="64E4A4"/>
                    </a:solidFill>
                  </a:tcPr>
                </a:tc>
                <a:extLst>
                  <a:ext uri="{0D108BD9-81ED-4DB2-BD59-A6C34878D82A}">
                    <a16:rowId xmlns:a16="http://schemas.microsoft.com/office/drawing/2014/main" val="10003"/>
                  </a:ext>
                </a:extLst>
              </a:tr>
              <a:tr h="989689">
                <a:tc gridSpan="3">
                  <a:txBody>
                    <a:bodyPr/>
                    <a:lstStyle/>
                    <a:p>
                      <a:pPr algn="ctr">
                        <a:lnSpc>
                          <a:spcPts val="3779"/>
                        </a:lnSpc>
                        <a:defRPr/>
                      </a:pPr>
                      <a:r>
                        <a:rPr lang="en-US" sz="2699" b="1">
                          <a:solidFill>
                            <a:srgbClr val="222221"/>
                          </a:solidFill>
                          <a:latin typeface="Arimo Bold"/>
                          <a:ea typeface="Arimo Bold"/>
                          <a:cs typeface="Arimo Bold"/>
                          <a:sym typeface="Arimo Bold"/>
                        </a:rPr>
                        <a:t>Final best model.</a:t>
                      </a:r>
                      <a:endParaRPr lang="en-US" sz="1100"/>
                    </a:p>
                  </a:txBody>
                  <a:tcPr marL="95250" marR="95250" marT="95250" marB="95250" anchor="ctr">
                    <a:lnL w="19050" cap="flat" cmpd="sng" algn="ctr">
                      <a:solidFill>
                        <a:srgbClr val="222221"/>
                      </a:solidFill>
                      <a:prstDash val="solid"/>
                      <a:round/>
                      <a:headEnd type="none" w="med" len="med"/>
                      <a:tailEnd type="none" w="med" len="med"/>
                    </a:lnL>
                    <a:lnR w="19050" cap="flat" cmpd="sng" algn="ctr">
                      <a:solidFill>
                        <a:srgbClr val="222221"/>
                      </a:solidFill>
                      <a:prstDash val="solid"/>
                      <a:round/>
                      <a:headEnd type="none" w="med" len="med"/>
                      <a:tailEnd type="none" w="med" len="med"/>
                    </a:lnR>
                    <a:lnT w="19050" cap="flat" cmpd="sng" algn="ctr">
                      <a:solidFill>
                        <a:srgbClr val="222221"/>
                      </a:solidFill>
                      <a:prstDash val="solid"/>
                      <a:round/>
                      <a:headEnd type="none" w="med" len="med"/>
                      <a:tailEnd type="none" w="med" len="med"/>
                    </a:lnT>
                    <a:lnB w="19050" cap="flat" cmpd="sng" algn="ctr">
                      <a:solidFill>
                        <a:srgbClr val="222221"/>
                      </a:solidFill>
                      <a:prstDash val="solid"/>
                      <a:round/>
                      <a:headEnd type="none" w="med" len="med"/>
                      <a:tailEnd type="none" w="med" len="med"/>
                    </a:lnB>
                    <a:solidFill>
                      <a:srgbClr val="B9F1D1"/>
                    </a:solidFill>
                  </a:tcPr>
                </a:tc>
                <a:tc hMerge="1">
                  <a:txBody>
                    <a:bodyPr/>
                    <a:lstStyle/>
                    <a:p>
                      <a:pPr algn="ctr">
                        <a:lnSpc>
                          <a:spcPts val="3779"/>
                        </a:lnSpc>
                        <a:defRPr/>
                      </a:pPr>
                      <a:r>
                        <a:rPr lang="en-US" sz="2699" b="1">
                          <a:solidFill>
                            <a:srgbClr val="222221"/>
                          </a:solidFill>
                          <a:latin typeface="Arimo Bold"/>
                          <a:ea typeface="Arimo Bold"/>
                          <a:cs typeface="Arimo Bold"/>
                          <a:sym typeface="Arimo Bold"/>
                        </a:rPr>
                        <a:t>Final best model.</a:t>
                      </a:r>
                      <a:endParaRPr lang="en-US" sz="1100"/>
                    </a:p>
                  </a:txBody>
                  <a:tcPr marL="95250" marR="95250" marT="95250" marB="95250" anchor="ctr">
                    <a:lnL w="19050" cap="flat" cmpd="sng" algn="ctr">
                      <a:solidFill>
                        <a:srgbClr val="222221"/>
                      </a:solidFill>
                      <a:prstDash val="solid"/>
                      <a:round/>
                      <a:headEnd type="none" w="med" len="med"/>
                      <a:tailEnd type="none" w="med" len="med"/>
                    </a:lnL>
                    <a:lnR w="19050" cap="flat" cmpd="sng" algn="ctr">
                      <a:solidFill>
                        <a:srgbClr val="222221"/>
                      </a:solidFill>
                      <a:prstDash val="solid"/>
                      <a:round/>
                      <a:headEnd type="none" w="med" len="med"/>
                      <a:tailEnd type="none" w="med" len="med"/>
                    </a:lnR>
                    <a:lnT w="19050" cap="flat" cmpd="sng" algn="ctr">
                      <a:solidFill>
                        <a:srgbClr val="222221"/>
                      </a:solidFill>
                      <a:prstDash val="solid"/>
                      <a:round/>
                      <a:headEnd type="none" w="med" len="med"/>
                      <a:tailEnd type="none" w="med" len="med"/>
                    </a:lnT>
                    <a:lnB w="19050" cap="flat" cmpd="sng" algn="ctr">
                      <a:solidFill>
                        <a:srgbClr val="222221"/>
                      </a:solidFill>
                      <a:prstDash val="solid"/>
                      <a:round/>
                      <a:headEnd type="none" w="med" len="med"/>
                      <a:tailEnd type="none" w="med" len="med"/>
                    </a:lnB>
                    <a:solidFill>
                      <a:srgbClr val="B9F1D1"/>
                    </a:solidFill>
                  </a:tcPr>
                </a:tc>
                <a:tc hMerge="1">
                  <a:txBody>
                    <a:bodyPr/>
                    <a:lstStyle/>
                    <a:p>
                      <a:pPr algn="ctr">
                        <a:lnSpc>
                          <a:spcPts val="3779"/>
                        </a:lnSpc>
                        <a:defRPr/>
                      </a:pPr>
                      <a:r>
                        <a:rPr lang="en-US" sz="2699" b="1">
                          <a:solidFill>
                            <a:srgbClr val="222221"/>
                          </a:solidFill>
                          <a:latin typeface="Arimo Bold"/>
                          <a:ea typeface="Arimo Bold"/>
                          <a:cs typeface="Arimo Bold"/>
                          <a:sym typeface="Arimo Bold"/>
                        </a:rPr>
                        <a:t>Final best model.</a:t>
                      </a:r>
                      <a:endParaRPr lang="en-US" sz="1100"/>
                    </a:p>
                  </a:txBody>
                  <a:tcPr marL="95250" marR="95250" marT="95250" marB="95250" anchor="ctr">
                    <a:lnL w="19050" cap="flat" cmpd="sng" algn="ctr">
                      <a:solidFill>
                        <a:srgbClr val="222221"/>
                      </a:solidFill>
                      <a:prstDash val="solid"/>
                      <a:round/>
                      <a:headEnd type="none" w="med" len="med"/>
                      <a:tailEnd type="none" w="med" len="med"/>
                    </a:lnL>
                    <a:lnR w="19050" cap="flat" cmpd="sng" algn="ctr">
                      <a:solidFill>
                        <a:srgbClr val="222221"/>
                      </a:solidFill>
                      <a:prstDash val="solid"/>
                      <a:round/>
                      <a:headEnd type="none" w="med" len="med"/>
                      <a:tailEnd type="none" w="med" len="med"/>
                    </a:lnR>
                    <a:lnT w="19050" cap="flat" cmpd="sng" algn="ctr">
                      <a:solidFill>
                        <a:srgbClr val="222221"/>
                      </a:solidFill>
                      <a:prstDash val="solid"/>
                      <a:round/>
                      <a:headEnd type="none" w="med" len="med"/>
                      <a:tailEnd type="none" w="med" len="med"/>
                    </a:lnT>
                    <a:lnB w="19050" cap="flat" cmpd="sng" algn="ctr">
                      <a:solidFill>
                        <a:srgbClr val="222221"/>
                      </a:solidFill>
                      <a:prstDash val="solid"/>
                      <a:round/>
                      <a:headEnd type="none" w="med" len="med"/>
                      <a:tailEnd type="none" w="med" len="med"/>
                    </a:lnB>
                    <a:solidFill>
                      <a:srgbClr val="B9F1D1"/>
                    </a:solidFill>
                  </a:tcPr>
                </a:tc>
                <a:extLst>
                  <a:ext uri="{0D108BD9-81ED-4DB2-BD59-A6C34878D82A}">
                    <a16:rowId xmlns:a16="http://schemas.microsoft.com/office/drawing/2014/main" val="10004"/>
                  </a:ext>
                </a:extLst>
              </a:tr>
            </a:tbl>
          </a:graphicData>
        </a:graphic>
      </p:graphicFrame>
      <p:sp>
        <p:nvSpPr>
          <p:cNvPr id="17" name="Freeform 17"/>
          <p:cNvSpPr/>
          <p:nvPr/>
        </p:nvSpPr>
        <p:spPr>
          <a:xfrm rot="5400000">
            <a:off x="11719742" y="3773920"/>
            <a:ext cx="7690574" cy="5335587"/>
          </a:xfrm>
          <a:custGeom>
            <a:avLst/>
            <a:gdLst/>
            <a:ahLst/>
            <a:cxnLst/>
            <a:rect l="l" t="t" r="r" b="b"/>
            <a:pathLst>
              <a:path w="7690574" h="5335587">
                <a:moveTo>
                  <a:pt x="0" y="0"/>
                </a:moveTo>
                <a:lnTo>
                  <a:pt x="7690574" y="0"/>
                </a:lnTo>
                <a:lnTo>
                  <a:pt x="7690574" y="5335586"/>
                </a:lnTo>
                <a:lnTo>
                  <a:pt x="0" y="5335586"/>
                </a:lnTo>
                <a:lnTo>
                  <a:pt x="0" y="0"/>
                </a:lnTo>
                <a:close/>
              </a:path>
            </a:pathLst>
          </a:custGeom>
          <a:blipFill>
            <a:blip r:embed="rId2"/>
            <a:stretch>
              <a:fillRect l="-1653"/>
            </a:stretch>
          </a:blipFill>
        </p:spPr>
      </p:sp>
      <p:sp>
        <p:nvSpPr>
          <p:cNvPr id="18" name="TextBox 18"/>
          <p:cNvSpPr txBox="1"/>
          <p:nvPr/>
        </p:nvSpPr>
        <p:spPr>
          <a:xfrm>
            <a:off x="319362" y="21891"/>
            <a:ext cx="9491714" cy="1987550"/>
          </a:xfrm>
          <a:prstGeom prst="rect">
            <a:avLst/>
          </a:prstGeom>
        </p:spPr>
        <p:txBody>
          <a:bodyPr lIns="0" tIns="0" rIns="0" bIns="0" rtlCol="0" anchor="t">
            <a:spAutoFit/>
          </a:bodyPr>
          <a:lstStyle/>
          <a:p>
            <a:pPr algn="l">
              <a:lnSpc>
                <a:spcPts val="7150"/>
              </a:lnSpc>
            </a:pPr>
            <a:r>
              <a:rPr lang="en-US" sz="6500" b="1">
                <a:solidFill>
                  <a:srgbClr val="222221"/>
                </a:solidFill>
                <a:latin typeface="Heading Now 71-78 Bold"/>
                <a:ea typeface="Heading Now 71-78 Bold"/>
                <a:cs typeface="Heading Now 71-78 Bold"/>
                <a:sym typeface="Heading Now 71-78 Bold"/>
              </a:rPr>
              <a:t>MACHINE LEARNING ALGORITHMS</a:t>
            </a:r>
          </a:p>
        </p:txBody>
      </p:sp>
      <p:sp>
        <p:nvSpPr>
          <p:cNvPr id="19" name="TextBox 19"/>
          <p:cNvSpPr txBox="1"/>
          <p:nvPr/>
        </p:nvSpPr>
        <p:spPr>
          <a:xfrm>
            <a:off x="10602845" y="725821"/>
            <a:ext cx="7685155" cy="917575"/>
          </a:xfrm>
          <a:prstGeom prst="rect">
            <a:avLst/>
          </a:prstGeom>
        </p:spPr>
        <p:txBody>
          <a:bodyPr lIns="0" tIns="0" rIns="0" bIns="0" rtlCol="0" anchor="t">
            <a:spAutoFit/>
          </a:bodyPr>
          <a:lstStyle/>
          <a:p>
            <a:pPr algn="l">
              <a:lnSpc>
                <a:spcPts val="3499"/>
              </a:lnSpc>
            </a:pPr>
            <a:r>
              <a:rPr lang="en-US" sz="2499">
                <a:solidFill>
                  <a:srgbClr val="222221"/>
                </a:solidFill>
                <a:latin typeface="Heading Now 71-78"/>
                <a:ea typeface="Heading Now 71-78"/>
                <a:cs typeface="Heading Now 71-78"/>
                <a:sym typeface="Heading Now 71-78"/>
              </a:rPr>
              <a:t>In this model, i have used the following machine learning algorithms :-</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8F0"/>
        </a:solidFill>
        <a:effectLst/>
      </p:bgPr>
    </p:bg>
    <p:spTree>
      <p:nvGrpSpPr>
        <p:cNvPr id="1" name=""/>
        <p:cNvGrpSpPr/>
        <p:nvPr/>
      </p:nvGrpSpPr>
      <p:grpSpPr>
        <a:xfrm>
          <a:off x="0" y="0"/>
          <a:ext cx="0" cy="0"/>
          <a:chOff x="0" y="0"/>
          <a:chExt cx="0" cy="0"/>
        </a:xfrm>
      </p:grpSpPr>
      <p:sp>
        <p:nvSpPr>
          <p:cNvPr id="2" name="Freeform 2"/>
          <p:cNvSpPr/>
          <p:nvPr/>
        </p:nvSpPr>
        <p:spPr>
          <a:xfrm>
            <a:off x="9960104" y="1922171"/>
            <a:ext cx="8204434" cy="4113131"/>
          </a:xfrm>
          <a:custGeom>
            <a:avLst/>
            <a:gdLst/>
            <a:ahLst/>
            <a:cxnLst/>
            <a:rect l="l" t="t" r="r" b="b"/>
            <a:pathLst>
              <a:path w="8204434" h="4113131">
                <a:moveTo>
                  <a:pt x="0" y="0"/>
                </a:moveTo>
                <a:lnTo>
                  <a:pt x="8204434" y="0"/>
                </a:lnTo>
                <a:lnTo>
                  <a:pt x="8204434" y="4113131"/>
                </a:lnTo>
                <a:lnTo>
                  <a:pt x="0" y="4113131"/>
                </a:lnTo>
                <a:lnTo>
                  <a:pt x="0" y="0"/>
                </a:lnTo>
                <a:close/>
              </a:path>
            </a:pathLst>
          </a:custGeom>
          <a:blipFill>
            <a:blip r:embed="rId2"/>
            <a:stretch>
              <a:fillRect l="-3598" r="-2293" b="-330"/>
            </a:stretch>
          </a:blipFill>
        </p:spPr>
      </p:sp>
      <p:graphicFrame>
        <p:nvGraphicFramePr>
          <p:cNvPr id="3" name="Table 3"/>
          <p:cNvGraphicFramePr>
            <a:graphicFrameLocks noGrp="1"/>
          </p:cNvGraphicFramePr>
          <p:nvPr/>
        </p:nvGraphicFramePr>
        <p:xfrm>
          <a:off x="171450" y="1922171"/>
          <a:ext cx="9626730" cy="7336129"/>
        </p:xfrm>
        <a:graphic>
          <a:graphicData uri="http://schemas.openxmlformats.org/drawingml/2006/table">
            <a:tbl>
              <a:tblPr/>
              <a:tblGrid>
                <a:gridCol w="2093810">
                  <a:extLst>
                    <a:ext uri="{9D8B030D-6E8A-4147-A177-3AD203B41FA5}">
                      <a16:colId xmlns:a16="http://schemas.microsoft.com/office/drawing/2014/main" val="20000"/>
                    </a:ext>
                  </a:extLst>
                </a:gridCol>
                <a:gridCol w="1883230">
                  <a:extLst>
                    <a:ext uri="{9D8B030D-6E8A-4147-A177-3AD203B41FA5}">
                      <a16:colId xmlns:a16="http://schemas.microsoft.com/office/drawing/2014/main" val="20001"/>
                    </a:ext>
                  </a:extLst>
                </a:gridCol>
                <a:gridCol w="1883230">
                  <a:extLst>
                    <a:ext uri="{9D8B030D-6E8A-4147-A177-3AD203B41FA5}">
                      <a16:colId xmlns:a16="http://schemas.microsoft.com/office/drawing/2014/main" val="20002"/>
                    </a:ext>
                  </a:extLst>
                </a:gridCol>
                <a:gridCol w="1883230">
                  <a:extLst>
                    <a:ext uri="{9D8B030D-6E8A-4147-A177-3AD203B41FA5}">
                      <a16:colId xmlns:a16="http://schemas.microsoft.com/office/drawing/2014/main" val="20003"/>
                    </a:ext>
                  </a:extLst>
                </a:gridCol>
                <a:gridCol w="1883230">
                  <a:extLst>
                    <a:ext uri="{9D8B030D-6E8A-4147-A177-3AD203B41FA5}">
                      <a16:colId xmlns:a16="http://schemas.microsoft.com/office/drawing/2014/main" val="20004"/>
                    </a:ext>
                  </a:extLst>
                </a:gridCol>
              </a:tblGrid>
              <a:tr h="790199">
                <a:tc gridSpan="5">
                  <a:txBody>
                    <a:bodyPr/>
                    <a:lstStyle/>
                    <a:p>
                      <a:pPr algn="ctr">
                        <a:lnSpc>
                          <a:spcPts val="3449"/>
                        </a:lnSpc>
                        <a:defRPr/>
                      </a:pPr>
                      <a:r>
                        <a:rPr lang="en-US" sz="2999" b="1">
                          <a:solidFill>
                            <a:srgbClr val="FFF8F0"/>
                          </a:solidFill>
                          <a:latin typeface="Heading Now 71-78 Bold"/>
                          <a:ea typeface="Heading Now 71-78 Bold"/>
                          <a:cs typeface="Heading Now 71-78 Bold"/>
                          <a:sym typeface="Heading Now 71-78 Bold"/>
                        </a:rPr>
                        <a:t>Step-By-Step Work-Flow</a:t>
                      </a:r>
                      <a:endParaRPr lang="en-US" sz="1100"/>
                    </a:p>
                  </a:txBody>
                  <a:tcPr marL="0" marR="0" marT="0" marB="0" anchor="ctr">
                    <a:lnL w="19050" cap="flat" cmpd="sng" algn="ctr">
                      <a:solidFill>
                        <a:srgbClr val="222221"/>
                      </a:solidFill>
                      <a:prstDash val="solid"/>
                      <a:round/>
                      <a:headEnd type="none" w="med" len="med"/>
                      <a:tailEnd type="none" w="med" len="med"/>
                    </a:lnL>
                    <a:lnR w="19050" cap="flat" cmpd="sng" algn="ctr">
                      <a:solidFill>
                        <a:srgbClr val="222221"/>
                      </a:solidFill>
                      <a:prstDash val="solid"/>
                      <a:round/>
                      <a:headEnd type="none" w="med" len="med"/>
                      <a:tailEnd type="none" w="med" len="med"/>
                    </a:lnR>
                    <a:lnT w="19050" cap="flat" cmpd="sng" algn="ctr">
                      <a:solidFill>
                        <a:srgbClr val="222221"/>
                      </a:solidFill>
                      <a:prstDash val="solid"/>
                      <a:round/>
                      <a:headEnd type="none" w="med" len="med"/>
                      <a:tailEnd type="none" w="med" len="med"/>
                    </a:lnT>
                    <a:lnB w="19050" cap="flat" cmpd="sng" algn="ctr">
                      <a:solidFill>
                        <a:srgbClr val="222221"/>
                      </a:solidFill>
                      <a:prstDash val="solid"/>
                      <a:round/>
                      <a:headEnd type="none" w="med" len="med"/>
                      <a:tailEnd type="none" w="med" len="med"/>
                    </a:lnB>
                    <a:solidFill>
                      <a:srgbClr val="222221"/>
                    </a:solidFill>
                  </a:tcPr>
                </a:tc>
                <a:tc hMerge="1">
                  <a:txBody>
                    <a:bodyPr/>
                    <a:lstStyle/>
                    <a:p>
                      <a:pPr algn="ctr">
                        <a:lnSpc>
                          <a:spcPts val="3449"/>
                        </a:lnSpc>
                        <a:defRPr/>
                      </a:pPr>
                      <a:r>
                        <a:rPr lang="en-US" sz="2999" b="1">
                          <a:solidFill>
                            <a:srgbClr val="FFF8F0"/>
                          </a:solidFill>
                          <a:latin typeface="Heading Now 71-78 Bold"/>
                          <a:ea typeface="Heading Now 71-78 Bold"/>
                          <a:cs typeface="Heading Now 71-78 Bold"/>
                          <a:sym typeface="Heading Now 71-78 Bold"/>
                        </a:rPr>
                        <a:t>Step-By-Step Work-Flow</a:t>
                      </a:r>
                      <a:endParaRPr lang="en-US" sz="1100"/>
                    </a:p>
                  </a:txBody>
                  <a:tcPr marL="0" marR="0" marT="0" marB="0" anchor="ctr">
                    <a:lnL w="19050" cap="flat" cmpd="sng" algn="ctr">
                      <a:solidFill>
                        <a:srgbClr val="222221"/>
                      </a:solidFill>
                      <a:prstDash val="solid"/>
                      <a:round/>
                      <a:headEnd type="none" w="med" len="med"/>
                      <a:tailEnd type="none" w="med" len="med"/>
                    </a:lnL>
                    <a:lnR w="19050" cap="flat" cmpd="sng" algn="ctr">
                      <a:solidFill>
                        <a:srgbClr val="222221"/>
                      </a:solidFill>
                      <a:prstDash val="solid"/>
                      <a:round/>
                      <a:headEnd type="none" w="med" len="med"/>
                      <a:tailEnd type="none" w="med" len="med"/>
                    </a:lnR>
                    <a:lnT w="19050" cap="flat" cmpd="sng" algn="ctr">
                      <a:solidFill>
                        <a:srgbClr val="222221"/>
                      </a:solidFill>
                      <a:prstDash val="solid"/>
                      <a:round/>
                      <a:headEnd type="none" w="med" len="med"/>
                      <a:tailEnd type="none" w="med" len="med"/>
                    </a:lnT>
                    <a:lnB w="19050" cap="flat" cmpd="sng" algn="ctr">
                      <a:solidFill>
                        <a:srgbClr val="222221"/>
                      </a:solidFill>
                      <a:prstDash val="solid"/>
                      <a:round/>
                      <a:headEnd type="none" w="med" len="med"/>
                      <a:tailEnd type="none" w="med" len="med"/>
                    </a:lnB>
                    <a:solidFill>
                      <a:srgbClr val="222221"/>
                    </a:solidFill>
                  </a:tcPr>
                </a:tc>
                <a:tc hMerge="1">
                  <a:txBody>
                    <a:bodyPr/>
                    <a:lstStyle/>
                    <a:p>
                      <a:pPr algn="ctr">
                        <a:lnSpc>
                          <a:spcPts val="3449"/>
                        </a:lnSpc>
                        <a:defRPr/>
                      </a:pPr>
                      <a:r>
                        <a:rPr lang="en-US" sz="2999" b="1">
                          <a:solidFill>
                            <a:srgbClr val="FFF8F0"/>
                          </a:solidFill>
                          <a:latin typeface="Heading Now 71-78 Bold"/>
                          <a:ea typeface="Heading Now 71-78 Bold"/>
                          <a:cs typeface="Heading Now 71-78 Bold"/>
                          <a:sym typeface="Heading Now 71-78 Bold"/>
                        </a:rPr>
                        <a:t>Step-By-Step Work-Flow</a:t>
                      </a:r>
                      <a:endParaRPr lang="en-US" sz="1100"/>
                    </a:p>
                  </a:txBody>
                  <a:tcPr marL="0" marR="0" marT="0" marB="0" anchor="ctr">
                    <a:lnL w="19050" cap="flat" cmpd="sng" algn="ctr">
                      <a:solidFill>
                        <a:srgbClr val="222221"/>
                      </a:solidFill>
                      <a:prstDash val="solid"/>
                      <a:round/>
                      <a:headEnd type="none" w="med" len="med"/>
                      <a:tailEnd type="none" w="med" len="med"/>
                    </a:lnL>
                    <a:lnR w="19050" cap="flat" cmpd="sng" algn="ctr">
                      <a:solidFill>
                        <a:srgbClr val="222221"/>
                      </a:solidFill>
                      <a:prstDash val="solid"/>
                      <a:round/>
                      <a:headEnd type="none" w="med" len="med"/>
                      <a:tailEnd type="none" w="med" len="med"/>
                    </a:lnR>
                    <a:lnT w="19050" cap="flat" cmpd="sng" algn="ctr">
                      <a:solidFill>
                        <a:srgbClr val="222221"/>
                      </a:solidFill>
                      <a:prstDash val="solid"/>
                      <a:round/>
                      <a:headEnd type="none" w="med" len="med"/>
                      <a:tailEnd type="none" w="med" len="med"/>
                    </a:lnT>
                    <a:lnB w="19050" cap="flat" cmpd="sng" algn="ctr">
                      <a:solidFill>
                        <a:srgbClr val="222221"/>
                      </a:solidFill>
                      <a:prstDash val="solid"/>
                      <a:round/>
                      <a:headEnd type="none" w="med" len="med"/>
                      <a:tailEnd type="none" w="med" len="med"/>
                    </a:lnB>
                    <a:solidFill>
                      <a:srgbClr val="222221"/>
                    </a:solidFill>
                  </a:tcPr>
                </a:tc>
                <a:tc hMerge="1">
                  <a:txBody>
                    <a:bodyPr/>
                    <a:lstStyle/>
                    <a:p>
                      <a:pPr algn="ctr">
                        <a:lnSpc>
                          <a:spcPts val="3449"/>
                        </a:lnSpc>
                        <a:defRPr/>
                      </a:pPr>
                      <a:r>
                        <a:rPr lang="en-US" sz="2999" b="1">
                          <a:solidFill>
                            <a:srgbClr val="FFF8F0"/>
                          </a:solidFill>
                          <a:latin typeface="Heading Now 71-78 Bold"/>
                          <a:ea typeface="Heading Now 71-78 Bold"/>
                          <a:cs typeface="Heading Now 71-78 Bold"/>
                          <a:sym typeface="Heading Now 71-78 Bold"/>
                        </a:rPr>
                        <a:t>Step-By-Step Work-Flow</a:t>
                      </a:r>
                      <a:endParaRPr lang="en-US" sz="1100"/>
                    </a:p>
                  </a:txBody>
                  <a:tcPr marL="0" marR="0" marT="0" marB="0" anchor="ctr">
                    <a:lnL w="19050" cap="flat" cmpd="sng" algn="ctr">
                      <a:solidFill>
                        <a:srgbClr val="222221"/>
                      </a:solidFill>
                      <a:prstDash val="solid"/>
                      <a:round/>
                      <a:headEnd type="none" w="med" len="med"/>
                      <a:tailEnd type="none" w="med" len="med"/>
                    </a:lnL>
                    <a:lnR w="19050" cap="flat" cmpd="sng" algn="ctr">
                      <a:solidFill>
                        <a:srgbClr val="222221"/>
                      </a:solidFill>
                      <a:prstDash val="solid"/>
                      <a:round/>
                      <a:headEnd type="none" w="med" len="med"/>
                      <a:tailEnd type="none" w="med" len="med"/>
                    </a:lnR>
                    <a:lnT w="19050" cap="flat" cmpd="sng" algn="ctr">
                      <a:solidFill>
                        <a:srgbClr val="222221"/>
                      </a:solidFill>
                      <a:prstDash val="solid"/>
                      <a:round/>
                      <a:headEnd type="none" w="med" len="med"/>
                      <a:tailEnd type="none" w="med" len="med"/>
                    </a:lnT>
                    <a:lnB w="19050" cap="flat" cmpd="sng" algn="ctr">
                      <a:solidFill>
                        <a:srgbClr val="222221"/>
                      </a:solidFill>
                      <a:prstDash val="solid"/>
                      <a:round/>
                      <a:headEnd type="none" w="med" len="med"/>
                      <a:tailEnd type="none" w="med" len="med"/>
                    </a:lnB>
                    <a:solidFill>
                      <a:srgbClr val="222221"/>
                    </a:solidFill>
                  </a:tcPr>
                </a:tc>
                <a:tc hMerge="1">
                  <a:txBody>
                    <a:bodyPr/>
                    <a:lstStyle/>
                    <a:p>
                      <a:pPr algn="ctr">
                        <a:lnSpc>
                          <a:spcPts val="3449"/>
                        </a:lnSpc>
                        <a:defRPr/>
                      </a:pPr>
                      <a:r>
                        <a:rPr lang="en-US" sz="2999" b="1">
                          <a:solidFill>
                            <a:srgbClr val="FFF8F0"/>
                          </a:solidFill>
                          <a:latin typeface="Heading Now 71-78 Bold"/>
                          <a:ea typeface="Heading Now 71-78 Bold"/>
                          <a:cs typeface="Heading Now 71-78 Bold"/>
                          <a:sym typeface="Heading Now 71-78 Bold"/>
                        </a:rPr>
                        <a:t>Step-By-Step Work-Flow</a:t>
                      </a:r>
                      <a:endParaRPr lang="en-US" sz="1100"/>
                    </a:p>
                  </a:txBody>
                  <a:tcPr marL="0" marR="0" marT="0" marB="0" anchor="ctr">
                    <a:lnL w="19050" cap="flat" cmpd="sng" algn="ctr">
                      <a:solidFill>
                        <a:srgbClr val="222221"/>
                      </a:solidFill>
                      <a:prstDash val="solid"/>
                      <a:round/>
                      <a:headEnd type="none" w="med" len="med"/>
                      <a:tailEnd type="none" w="med" len="med"/>
                    </a:lnL>
                    <a:lnR w="19050" cap="flat" cmpd="sng" algn="ctr">
                      <a:solidFill>
                        <a:srgbClr val="222221"/>
                      </a:solidFill>
                      <a:prstDash val="solid"/>
                      <a:round/>
                      <a:headEnd type="none" w="med" len="med"/>
                      <a:tailEnd type="none" w="med" len="med"/>
                    </a:lnR>
                    <a:lnT w="19050" cap="flat" cmpd="sng" algn="ctr">
                      <a:solidFill>
                        <a:srgbClr val="222221"/>
                      </a:solidFill>
                      <a:prstDash val="solid"/>
                      <a:round/>
                      <a:headEnd type="none" w="med" len="med"/>
                      <a:tailEnd type="none" w="med" len="med"/>
                    </a:lnT>
                    <a:lnB w="19050" cap="flat" cmpd="sng" algn="ctr">
                      <a:solidFill>
                        <a:srgbClr val="222221"/>
                      </a:solidFill>
                      <a:prstDash val="solid"/>
                      <a:round/>
                      <a:headEnd type="none" w="med" len="med"/>
                      <a:tailEnd type="none" w="med" len="med"/>
                    </a:lnB>
                    <a:solidFill>
                      <a:srgbClr val="222221"/>
                    </a:solidFill>
                  </a:tcPr>
                </a:tc>
                <a:extLst>
                  <a:ext uri="{0D108BD9-81ED-4DB2-BD59-A6C34878D82A}">
                    <a16:rowId xmlns:a16="http://schemas.microsoft.com/office/drawing/2014/main" val="10000"/>
                  </a:ext>
                </a:extLst>
              </a:tr>
              <a:tr h="572988">
                <a:tc gridSpan="5">
                  <a:txBody>
                    <a:bodyPr/>
                    <a:lstStyle/>
                    <a:p>
                      <a:pPr algn="ctr">
                        <a:lnSpc>
                          <a:spcPts val="3104"/>
                        </a:lnSpc>
                        <a:defRPr/>
                      </a:pPr>
                      <a:r>
                        <a:rPr lang="en-US" sz="2699" b="1">
                          <a:solidFill>
                            <a:srgbClr val="222221"/>
                          </a:solidFill>
                          <a:latin typeface="Arimo Bold"/>
                          <a:ea typeface="Arimo Bold"/>
                          <a:cs typeface="Arimo Bold"/>
                          <a:sym typeface="Arimo Bold"/>
                        </a:rPr>
                        <a:t>Upload customer dataset</a:t>
                      </a:r>
                      <a:endParaRPr lang="en-US" sz="1100"/>
                    </a:p>
                  </a:txBody>
                  <a:tcPr marL="0" marR="0" marT="0" marB="0" anchor="ctr">
                    <a:lnL w="19050" cap="flat" cmpd="sng" algn="ctr">
                      <a:solidFill>
                        <a:srgbClr val="222221"/>
                      </a:solidFill>
                      <a:prstDash val="solid"/>
                      <a:round/>
                      <a:headEnd type="none" w="med" len="med"/>
                      <a:tailEnd type="none" w="med" len="med"/>
                    </a:lnL>
                    <a:lnR w="19050" cap="flat" cmpd="sng" algn="ctr">
                      <a:solidFill>
                        <a:srgbClr val="222221"/>
                      </a:solidFill>
                      <a:prstDash val="solid"/>
                      <a:round/>
                      <a:headEnd type="none" w="med" len="med"/>
                      <a:tailEnd type="none" w="med" len="med"/>
                    </a:lnR>
                    <a:lnT w="19050" cap="flat" cmpd="sng" algn="ctr">
                      <a:solidFill>
                        <a:srgbClr val="222221"/>
                      </a:solidFill>
                      <a:prstDash val="solid"/>
                      <a:round/>
                      <a:headEnd type="none" w="med" len="med"/>
                      <a:tailEnd type="none" w="med" len="med"/>
                    </a:lnT>
                    <a:lnB w="19050" cap="flat" cmpd="sng" algn="ctr">
                      <a:solidFill>
                        <a:srgbClr val="222221"/>
                      </a:solidFill>
                      <a:prstDash val="solid"/>
                      <a:round/>
                      <a:headEnd type="none" w="med" len="med"/>
                      <a:tailEnd type="none" w="med" len="med"/>
                    </a:lnB>
                    <a:solidFill>
                      <a:srgbClr val="B9F1D1"/>
                    </a:solidFill>
                  </a:tcPr>
                </a:tc>
                <a:tc hMerge="1">
                  <a:txBody>
                    <a:bodyPr/>
                    <a:lstStyle/>
                    <a:p>
                      <a:pPr algn="ctr">
                        <a:lnSpc>
                          <a:spcPts val="3104"/>
                        </a:lnSpc>
                        <a:defRPr/>
                      </a:pPr>
                      <a:r>
                        <a:rPr lang="en-US" sz="2699" b="1">
                          <a:solidFill>
                            <a:srgbClr val="222221"/>
                          </a:solidFill>
                          <a:latin typeface="Arimo Bold"/>
                          <a:ea typeface="Arimo Bold"/>
                          <a:cs typeface="Arimo Bold"/>
                          <a:sym typeface="Arimo Bold"/>
                        </a:rPr>
                        <a:t>Upload customer dataset</a:t>
                      </a:r>
                      <a:endParaRPr lang="en-US" sz="1100"/>
                    </a:p>
                  </a:txBody>
                  <a:tcPr marL="0" marR="0" marT="0" marB="0" anchor="ctr">
                    <a:lnL w="19050" cap="flat" cmpd="sng" algn="ctr">
                      <a:solidFill>
                        <a:srgbClr val="222221"/>
                      </a:solidFill>
                      <a:prstDash val="solid"/>
                      <a:round/>
                      <a:headEnd type="none" w="med" len="med"/>
                      <a:tailEnd type="none" w="med" len="med"/>
                    </a:lnL>
                    <a:lnR w="19050" cap="flat" cmpd="sng" algn="ctr">
                      <a:solidFill>
                        <a:srgbClr val="222221"/>
                      </a:solidFill>
                      <a:prstDash val="solid"/>
                      <a:round/>
                      <a:headEnd type="none" w="med" len="med"/>
                      <a:tailEnd type="none" w="med" len="med"/>
                    </a:lnR>
                    <a:lnT w="19050" cap="flat" cmpd="sng" algn="ctr">
                      <a:solidFill>
                        <a:srgbClr val="222221"/>
                      </a:solidFill>
                      <a:prstDash val="solid"/>
                      <a:round/>
                      <a:headEnd type="none" w="med" len="med"/>
                      <a:tailEnd type="none" w="med" len="med"/>
                    </a:lnT>
                    <a:lnB w="19050" cap="flat" cmpd="sng" algn="ctr">
                      <a:solidFill>
                        <a:srgbClr val="222221"/>
                      </a:solidFill>
                      <a:prstDash val="solid"/>
                      <a:round/>
                      <a:headEnd type="none" w="med" len="med"/>
                      <a:tailEnd type="none" w="med" len="med"/>
                    </a:lnB>
                    <a:solidFill>
                      <a:srgbClr val="B9F1D1"/>
                    </a:solidFill>
                  </a:tcPr>
                </a:tc>
                <a:tc hMerge="1">
                  <a:txBody>
                    <a:bodyPr/>
                    <a:lstStyle/>
                    <a:p>
                      <a:pPr algn="ctr">
                        <a:lnSpc>
                          <a:spcPts val="3104"/>
                        </a:lnSpc>
                        <a:defRPr/>
                      </a:pPr>
                      <a:r>
                        <a:rPr lang="en-US" sz="2699" b="1">
                          <a:solidFill>
                            <a:srgbClr val="222221"/>
                          </a:solidFill>
                          <a:latin typeface="Arimo Bold"/>
                          <a:ea typeface="Arimo Bold"/>
                          <a:cs typeface="Arimo Bold"/>
                          <a:sym typeface="Arimo Bold"/>
                        </a:rPr>
                        <a:t>Upload customer dataset</a:t>
                      </a:r>
                      <a:endParaRPr lang="en-US" sz="1100"/>
                    </a:p>
                  </a:txBody>
                  <a:tcPr marL="0" marR="0" marT="0" marB="0" anchor="ctr">
                    <a:lnL w="19050" cap="flat" cmpd="sng" algn="ctr">
                      <a:solidFill>
                        <a:srgbClr val="222221"/>
                      </a:solidFill>
                      <a:prstDash val="solid"/>
                      <a:round/>
                      <a:headEnd type="none" w="med" len="med"/>
                      <a:tailEnd type="none" w="med" len="med"/>
                    </a:lnL>
                    <a:lnR w="19050" cap="flat" cmpd="sng" algn="ctr">
                      <a:solidFill>
                        <a:srgbClr val="222221"/>
                      </a:solidFill>
                      <a:prstDash val="solid"/>
                      <a:round/>
                      <a:headEnd type="none" w="med" len="med"/>
                      <a:tailEnd type="none" w="med" len="med"/>
                    </a:lnR>
                    <a:lnT w="19050" cap="flat" cmpd="sng" algn="ctr">
                      <a:solidFill>
                        <a:srgbClr val="222221"/>
                      </a:solidFill>
                      <a:prstDash val="solid"/>
                      <a:round/>
                      <a:headEnd type="none" w="med" len="med"/>
                      <a:tailEnd type="none" w="med" len="med"/>
                    </a:lnT>
                    <a:lnB w="19050" cap="flat" cmpd="sng" algn="ctr">
                      <a:solidFill>
                        <a:srgbClr val="222221"/>
                      </a:solidFill>
                      <a:prstDash val="solid"/>
                      <a:round/>
                      <a:headEnd type="none" w="med" len="med"/>
                      <a:tailEnd type="none" w="med" len="med"/>
                    </a:lnB>
                    <a:solidFill>
                      <a:srgbClr val="B9F1D1"/>
                    </a:solidFill>
                  </a:tcPr>
                </a:tc>
                <a:tc hMerge="1">
                  <a:txBody>
                    <a:bodyPr/>
                    <a:lstStyle/>
                    <a:p>
                      <a:pPr algn="ctr">
                        <a:lnSpc>
                          <a:spcPts val="3104"/>
                        </a:lnSpc>
                        <a:defRPr/>
                      </a:pPr>
                      <a:r>
                        <a:rPr lang="en-US" sz="2699" b="1">
                          <a:solidFill>
                            <a:srgbClr val="222221"/>
                          </a:solidFill>
                          <a:latin typeface="Arimo Bold"/>
                          <a:ea typeface="Arimo Bold"/>
                          <a:cs typeface="Arimo Bold"/>
                          <a:sym typeface="Arimo Bold"/>
                        </a:rPr>
                        <a:t>Upload customer dataset</a:t>
                      </a:r>
                      <a:endParaRPr lang="en-US" sz="1100"/>
                    </a:p>
                  </a:txBody>
                  <a:tcPr marL="0" marR="0" marT="0" marB="0" anchor="ctr">
                    <a:lnL w="19050" cap="flat" cmpd="sng" algn="ctr">
                      <a:solidFill>
                        <a:srgbClr val="222221"/>
                      </a:solidFill>
                      <a:prstDash val="solid"/>
                      <a:round/>
                      <a:headEnd type="none" w="med" len="med"/>
                      <a:tailEnd type="none" w="med" len="med"/>
                    </a:lnL>
                    <a:lnR w="19050" cap="flat" cmpd="sng" algn="ctr">
                      <a:solidFill>
                        <a:srgbClr val="222221"/>
                      </a:solidFill>
                      <a:prstDash val="solid"/>
                      <a:round/>
                      <a:headEnd type="none" w="med" len="med"/>
                      <a:tailEnd type="none" w="med" len="med"/>
                    </a:lnR>
                    <a:lnT w="19050" cap="flat" cmpd="sng" algn="ctr">
                      <a:solidFill>
                        <a:srgbClr val="222221"/>
                      </a:solidFill>
                      <a:prstDash val="solid"/>
                      <a:round/>
                      <a:headEnd type="none" w="med" len="med"/>
                      <a:tailEnd type="none" w="med" len="med"/>
                    </a:lnT>
                    <a:lnB w="19050" cap="flat" cmpd="sng" algn="ctr">
                      <a:solidFill>
                        <a:srgbClr val="222221"/>
                      </a:solidFill>
                      <a:prstDash val="solid"/>
                      <a:round/>
                      <a:headEnd type="none" w="med" len="med"/>
                      <a:tailEnd type="none" w="med" len="med"/>
                    </a:lnB>
                    <a:solidFill>
                      <a:srgbClr val="B9F1D1"/>
                    </a:solidFill>
                  </a:tcPr>
                </a:tc>
                <a:tc hMerge="1">
                  <a:txBody>
                    <a:bodyPr/>
                    <a:lstStyle/>
                    <a:p>
                      <a:pPr algn="ctr">
                        <a:lnSpc>
                          <a:spcPts val="3104"/>
                        </a:lnSpc>
                        <a:defRPr/>
                      </a:pPr>
                      <a:r>
                        <a:rPr lang="en-US" sz="2699" b="1">
                          <a:solidFill>
                            <a:srgbClr val="222221"/>
                          </a:solidFill>
                          <a:latin typeface="Arimo Bold"/>
                          <a:ea typeface="Arimo Bold"/>
                          <a:cs typeface="Arimo Bold"/>
                          <a:sym typeface="Arimo Bold"/>
                        </a:rPr>
                        <a:t>Upload customer dataset</a:t>
                      </a:r>
                      <a:endParaRPr lang="en-US" sz="1100"/>
                    </a:p>
                  </a:txBody>
                  <a:tcPr marL="0" marR="0" marT="0" marB="0" anchor="ctr">
                    <a:lnL w="19050" cap="flat" cmpd="sng" algn="ctr">
                      <a:solidFill>
                        <a:srgbClr val="222221"/>
                      </a:solidFill>
                      <a:prstDash val="solid"/>
                      <a:round/>
                      <a:headEnd type="none" w="med" len="med"/>
                      <a:tailEnd type="none" w="med" len="med"/>
                    </a:lnL>
                    <a:lnR w="19050" cap="flat" cmpd="sng" algn="ctr">
                      <a:solidFill>
                        <a:srgbClr val="222221"/>
                      </a:solidFill>
                      <a:prstDash val="solid"/>
                      <a:round/>
                      <a:headEnd type="none" w="med" len="med"/>
                      <a:tailEnd type="none" w="med" len="med"/>
                    </a:lnR>
                    <a:lnT w="19050" cap="flat" cmpd="sng" algn="ctr">
                      <a:solidFill>
                        <a:srgbClr val="222221"/>
                      </a:solidFill>
                      <a:prstDash val="solid"/>
                      <a:round/>
                      <a:headEnd type="none" w="med" len="med"/>
                      <a:tailEnd type="none" w="med" len="med"/>
                    </a:lnT>
                    <a:lnB w="19050" cap="flat" cmpd="sng" algn="ctr">
                      <a:solidFill>
                        <a:srgbClr val="222221"/>
                      </a:solidFill>
                      <a:prstDash val="solid"/>
                      <a:round/>
                      <a:headEnd type="none" w="med" len="med"/>
                      <a:tailEnd type="none" w="med" len="med"/>
                    </a:lnB>
                    <a:solidFill>
                      <a:srgbClr val="B9F1D1"/>
                    </a:solidFill>
                  </a:tcPr>
                </a:tc>
                <a:extLst>
                  <a:ext uri="{0D108BD9-81ED-4DB2-BD59-A6C34878D82A}">
                    <a16:rowId xmlns:a16="http://schemas.microsoft.com/office/drawing/2014/main" val="10001"/>
                  </a:ext>
                </a:extLst>
              </a:tr>
              <a:tr h="572988">
                <a:tc gridSpan="5">
                  <a:txBody>
                    <a:bodyPr/>
                    <a:lstStyle/>
                    <a:p>
                      <a:pPr algn="ctr">
                        <a:lnSpc>
                          <a:spcPts val="3104"/>
                        </a:lnSpc>
                        <a:defRPr/>
                      </a:pPr>
                      <a:r>
                        <a:rPr lang="en-US" sz="2699" b="1">
                          <a:solidFill>
                            <a:srgbClr val="222221"/>
                          </a:solidFill>
                          <a:latin typeface="Arimo Bold"/>
                          <a:ea typeface="Arimo Bold"/>
                          <a:cs typeface="Arimo Bold"/>
                          <a:sym typeface="Arimo Bold"/>
                        </a:rPr>
                        <a:t>Algorithm training begins</a:t>
                      </a:r>
                      <a:endParaRPr lang="en-US" sz="1100"/>
                    </a:p>
                  </a:txBody>
                  <a:tcPr marL="0" marR="0" marT="0" marB="0" anchor="ctr">
                    <a:lnL w="19050" cap="flat" cmpd="sng" algn="ctr">
                      <a:solidFill>
                        <a:srgbClr val="222221"/>
                      </a:solidFill>
                      <a:prstDash val="solid"/>
                      <a:round/>
                      <a:headEnd type="none" w="med" len="med"/>
                      <a:tailEnd type="none" w="med" len="med"/>
                    </a:lnL>
                    <a:lnR w="19050" cap="flat" cmpd="sng" algn="ctr">
                      <a:solidFill>
                        <a:srgbClr val="222221"/>
                      </a:solidFill>
                      <a:prstDash val="solid"/>
                      <a:round/>
                      <a:headEnd type="none" w="med" len="med"/>
                      <a:tailEnd type="none" w="med" len="med"/>
                    </a:lnR>
                    <a:lnT w="19050" cap="flat" cmpd="sng" algn="ctr">
                      <a:solidFill>
                        <a:srgbClr val="222221"/>
                      </a:solidFill>
                      <a:prstDash val="solid"/>
                      <a:round/>
                      <a:headEnd type="none" w="med" len="med"/>
                      <a:tailEnd type="none" w="med" len="med"/>
                    </a:lnT>
                    <a:lnB w="19050" cap="flat" cmpd="sng" algn="ctr">
                      <a:solidFill>
                        <a:srgbClr val="222221"/>
                      </a:solidFill>
                      <a:prstDash val="solid"/>
                      <a:round/>
                      <a:headEnd type="none" w="med" len="med"/>
                      <a:tailEnd type="none" w="med" len="med"/>
                    </a:lnB>
                    <a:solidFill>
                      <a:srgbClr val="29C978"/>
                    </a:solidFill>
                  </a:tcPr>
                </a:tc>
                <a:tc hMerge="1">
                  <a:txBody>
                    <a:bodyPr/>
                    <a:lstStyle/>
                    <a:p>
                      <a:pPr algn="ctr">
                        <a:lnSpc>
                          <a:spcPts val="3104"/>
                        </a:lnSpc>
                        <a:defRPr/>
                      </a:pPr>
                      <a:r>
                        <a:rPr lang="en-US" sz="2699" b="1">
                          <a:solidFill>
                            <a:srgbClr val="222221"/>
                          </a:solidFill>
                          <a:latin typeface="Arimo Bold"/>
                          <a:ea typeface="Arimo Bold"/>
                          <a:cs typeface="Arimo Bold"/>
                          <a:sym typeface="Arimo Bold"/>
                        </a:rPr>
                        <a:t>Algorithm training begins</a:t>
                      </a:r>
                      <a:endParaRPr lang="en-US" sz="1100"/>
                    </a:p>
                  </a:txBody>
                  <a:tcPr marL="0" marR="0" marT="0" marB="0" anchor="ctr">
                    <a:lnL w="19050" cap="flat" cmpd="sng" algn="ctr">
                      <a:solidFill>
                        <a:srgbClr val="222221"/>
                      </a:solidFill>
                      <a:prstDash val="solid"/>
                      <a:round/>
                      <a:headEnd type="none" w="med" len="med"/>
                      <a:tailEnd type="none" w="med" len="med"/>
                    </a:lnL>
                    <a:lnR w="19050" cap="flat" cmpd="sng" algn="ctr">
                      <a:solidFill>
                        <a:srgbClr val="222221"/>
                      </a:solidFill>
                      <a:prstDash val="solid"/>
                      <a:round/>
                      <a:headEnd type="none" w="med" len="med"/>
                      <a:tailEnd type="none" w="med" len="med"/>
                    </a:lnR>
                    <a:lnT w="19050" cap="flat" cmpd="sng" algn="ctr">
                      <a:solidFill>
                        <a:srgbClr val="222221"/>
                      </a:solidFill>
                      <a:prstDash val="solid"/>
                      <a:round/>
                      <a:headEnd type="none" w="med" len="med"/>
                      <a:tailEnd type="none" w="med" len="med"/>
                    </a:lnT>
                    <a:lnB w="19050" cap="flat" cmpd="sng" algn="ctr">
                      <a:solidFill>
                        <a:srgbClr val="222221"/>
                      </a:solidFill>
                      <a:prstDash val="solid"/>
                      <a:round/>
                      <a:headEnd type="none" w="med" len="med"/>
                      <a:tailEnd type="none" w="med" len="med"/>
                    </a:lnB>
                    <a:solidFill>
                      <a:srgbClr val="29C978"/>
                    </a:solidFill>
                  </a:tcPr>
                </a:tc>
                <a:tc hMerge="1">
                  <a:txBody>
                    <a:bodyPr/>
                    <a:lstStyle/>
                    <a:p>
                      <a:pPr algn="ctr">
                        <a:lnSpc>
                          <a:spcPts val="3104"/>
                        </a:lnSpc>
                        <a:defRPr/>
                      </a:pPr>
                      <a:r>
                        <a:rPr lang="en-US" sz="2699" b="1">
                          <a:solidFill>
                            <a:srgbClr val="222221"/>
                          </a:solidFill>
                          <a:latin typeface="Arimo Bold"/>
                          <a:ea typeface="Arimo Bold"/>
                          <a:cs typeface="Arimo Bold"/>
                          <a:sym typeface="Arimo Bold"/>
                        </a:rPr>
                        <a:t>Algorithm training begins</a:t>
                      </a:r>
                      <a:endParaRPr lang="en-US" sz="1100"/>
                    </a:p>
                  </a:txBody>
                  <a:tcPr marL="0" marR="0" marT="0" marB="0" anchor="ctr">
                    <a:lnL w="19050" cap="flat" cmpd="sng" algn="ctr">
                      <a:solidFill>
                        <a:srgbClr val="222221"/>
                      </a:solidFill>
                      <a:prstDash val="solid"/>
                      <a:round/>
                      <a:headEnd type="none" w="med" len="med"/>
                      <a:tailEnd type="none" w="med" len="med"/>
                    </a:lnL>
                    <a:lnR w="19050" cap="flat" cmpd="sng" algn="ctr">
                      <a:solidFill>
                        <a:srgbClr val="222221"/>
                      </a:solidFill>
                      <a:prstDash val="solid"/>
                      <a:round/>
                      <a:headEnd type="none" w="med" len="med"/>
                      <a:tailEnd type="none" w="med" len="med"/>
                    </a:lnR>
                    <a:lnT w="19050" cap="flat" cmpd="sng" algn="ctr">
                      <a:solidFill>
                        <a:srgbClr val="222221"/>
                      </a:solidFill>
                      <a:prstDash val="solid"/>
                      <a:round/>
                      <a:headEnd type="none" w="med" len="med"/>
                      <a:tailEnd type="none" w="med" len="med"/>
                    </a:lnT>
                    <a:lnB w="19050" cap="flat" cmpd="sng" algn="ctr">
                      <a:solidFill>
                        <a:srgbClr val="222221"/>
                      </a:solidFill>
                      <a:prstDash val="solid"/>
                      <a:round/>
                      <a:headEnd type="none" w="med" len="med"/>
                      <a:tailEnd type="none" w="med" len="med"/>
                    </a:lnB>
                    <a:solidFill>
                      <a:srgbClr val="29C978"/>
                    </a:solidFill>
                  </a:tcPr>
                </a:tc>
                <a:tc hMerge="1">
                  <a:txBody>
                    <a:bodyPr/>
                    <a:lstStyle/>
                    <a:p>
                      <a:pPr algn="ctr">
                        <a:lnSpc>
                          <a:spcPts val="3104"/>
                        </a:lnSpc>
                        <a:defRPr/>
                      </a:pPr>
                      <a:r>
                        <a:rPr lang="en-US" sz="2699" b="1">
                          <a:solidFill>
                            <a:srgbClr val="222221"/>
                          </a:solidFill>
                          <a:latin typeface="Arimo Bold"/>
                          <a:ea typeface="Arimo Bold"/>
                          <a:cs typeface="Arimo Bold"/>
                          <a:sym typeface="Arimo Bold"/>
                        </a:rPr>
                        <a:t>Algorithm training begins</a:t>
                      </a:r>
                      <a:endParaRPr lang="en-US" sz="1100"/>
                    </a:p>
                  </a:txBody>
                  <a:tcPr marL="0" marR="0" marT="0" marB="0" anchor="ctr">
                    <a:lnL w="19050" cap="flat" cmpd="sng" algn="ctr">
                      <a:solidFill>
                        <a:srgbClr val="222221"/>
                      </a:solidFill>
                      <a:prstDash val="solid"/>
                      <a:round/>
                      <a:headEnd type="none" w="med" len="med"/>
                      <a:tailEnd type="none" w="med" len="med"/>
                    </a:lnL>
                    <a:lnR w="19050" cap="flat" cmpd="sng" algn="ctr">
                      <a:solidFill>
                        <a:srgbClr val="222221"/>
                      </a:solidFill>
                      <a:prstDash val="solid"/>
                      <a:round/>
                      <a:headEnd type="none" w="med" len="med"/>
                      <a:tailEnd type="none" w="med" len="med"/>
                    </a:lnR>
                    <a:lnT w="19050" cap="flat" cmpd="sng" algn="ctr">
                      <a:solidFill>
                        <a:srgbClr val="222221"/>
                      </a:solidFill>
                      <a:prstDash val="solid"/>
                      <a:round/>
                      <a:headEnd type="none" w="med" len="med"/>
                      <a:tailEnd type="none" w="med" len="med"/>
                    </a:lnT>
                    <a:lnB w="19050" cap="flat" cmpd="sng" algn="ctr">
                      <a:solidFill>
                        <a:srgbClr val="222221"/>
                      </a:solidFill>
                      <a:prstDash val="solid"/>
                      <a:round/>
                      <a:headEnd type="none" w="med" len="med"/>
                      <a:tailEnd type="none" w="med" len="med"/>
                    </a:lnB>
                    <a:solidFill>
                      <a:srgbClr val="29C978"/>
                    </a:solidFill>
                  </a:tcPr>
                </a:tc>
                <a:tc hMerge="1">
                  <a:txBody>
                    <a:bodyPr/>
                    <a:lstStyle/>
                    <a:p>
                      <a:pPr algn="ctr">
                        <a:lnSpc>
                          <a:spcPts val="3104"/>
                        </a:lnSpc>
                        <a:defRPr/>
                      </a:pPr>
                      <a:r>
                        <a:rPr lang="en-US" sz="2699" b="1">
                          <a:solidFill>
                            <a:srgbClr val="222221"/>
                          </a:solidFill>
                          <a:latin typeface="Arimo Bold"/>
                          <a:ea typeface="Arimo Bold"/>
                          <a:cs typeface="Arimo Bold"/>
                          <a:sym typeface="Arimo Bold"/>
                        </a:rPr>
                        <a:t>Algorithm training begins</a:t>
                      </a:r>
                      <a:endParaRPr lang="en-US" sz="1100"/>
                    </a:p>
                  </a:txBody>
                  <a:tcPr marL="0" marR="0" marT="0" marB="0" anchor="ctr">
                    <a:lnL w="19050" cap="flat" cmpd="sng" algn="ctr">
                      <a:solidFill>
                        <a:srgbClr val="222221"/>
                      </a:solidFill>
                      <a:prstDash val="solid"/>
                      <a:round/>
                      <a:headEnd type="none" w="med" len="med"/>
                      <a:tailEnd type="none" w="med" len="med"/>
                    </a:lnL>
                    <a:lnR w="19050" cap="flat" cmpd="sng" algn="ctr">
                      <a:solidFill>
                        <a:srgbClr val="222221"/>
                      </a:solidFill>
                      <a:prstDash val="solid"/>
                      <a:round/>
                      <a:headEnd type="none" w="med" len="med"/>
                      <a:tailEnd type="none" w="med" len="med"/>
                    </a:lnR>
                    <a:lnT w="19050" cap="flat" cmpd="sng" algn="ctr">
                      <a:solidFill>
                        <a:srgbClr val="222221"/>
                      </a:solidFill>
                      <a:prstDash val="solid"/>
                      <a:round/>
                      <a:headEnd type="none" w="med" len="med"/>
                      <a:tailEnd type="none" w="med" len="med"/>
                    </a:lnT>
                    <a:lnB w="19050" cap="flat" cmpd="sng" algn="ctr">
                      <a:solidFill>
                        <a:srgbClr val="222221"/>
                      </a:solidFill>
                      <a:prstDash val="solid"/>
                      <a:round/>
                      <a:headEnd type="none" w="med" len="med"/>
                      <a:tailEnd type="none" w="med" len="med"/>
                    </a:lnB>
                    <a:solidFill>
                      <a:srgbClr val="29C978"/>
                    </a:solidFill>
                  </a:tcPr>
                </a:tc>
                <a:extLst>
                  <a:ext uri="{0D108BD9-81ED-4DB2-BD59-A6C34878D82A}">
                    <a16:rowId xmlns:a16="http://schemas.microsoft.com/office/drawing/2014/main" val="10002"/>
                  </a:ext>
                </a:extLst>
              </a:tr>
              <a:tr h="572988">
                <a:tc gridSpan="5">
                  <a:txBody>
                    <a:bodyPr/>
                    <a:lstStyle/>
                    <a:p>
                      <a:pPr algn="ctr">
                        <a:lnSpc>
                          <a:spcPts val="3104"/>
                        </a:lnSpc>
                        <a:defRPr/>
                      </a:pPr>
                      <a:r>
                        <a:rPr lang="en-US" sz="2699" b="1">
                          <a:solidFill>
                            <a:srgbClr val="222221"/>
                          </a:solidFill>
                          <a:latin typeface="Arimo Bold"/>
                          <a:ea typeface="Arimo Bold"/>
                          <a:cs typeface="Arimo Bold"/>
                          <a:sym typeface="Arimo Bold"/>
                        </a:rPr>
                        <a:t>Models evaluated &amp; compared</a:t>
                      </a:r>
                      <a:endParaRPr lang="en-US" sz="1100"/>
                    </a:p>
                  </a:txBody>
                  <a:tcPr marL="0" marR="0" marT="0" marB="0" anchor="ctr">
                    <a:lnL w="19050" cap="flat" cmpd="sng" algn="ctr">
                      <a:solidFill>
                        <a:srgbClr val="222221"/>
                      </a:solidFill>
                      <a:prstDash val="solid"/>
                      <a:round/>
                      <a:headEnd type="none" w="med" len="med"/>
                      <a:tailEnd type="none" w="med" len="med"/>
                    </a:lnL>
                    <a:lnR w="19050" cap="flat" cmpd="sng" algn="ctr">
                      <a:solidFill>
                        <a:srgbClr val="222221"/>
                      </a:solidFill>
                      <a:prstDash val="solid"/>
                      <a:round/>
                      <a:headEnd type="none" w="med" len="med"/>
                      <a:tailEnd type="none" w="med" len="med"/>
                    </a:lnR>
                    <a:lnT w="19050" cap="flat" cmpd="sng" algn="ctr">
                      <a:solidFill>
                        <a:srgbClr val="222221"/>
                      </a:solidFill>
                      <a:prstDash val="solid"/>
                      <a:round/>
                      <a:headEnd type="none" w="med" len="med"/>
                      <a:tailEnd type="none" w="med" len="med"/>
                    </a:lnT>
                    <a:lnB w="19050" cap="flat" cmpd="sng" algn="ctr">
                      <a:solidFill>
                        <a:srgbClr val="222221"/>
                      </a:solidFill>
                      <a:prstDash val="solid"/>
                      <a:round/>
                      <a:headEnd type="none" w="med" len="med"/>
                      <a:tailEnd type="none" w="med" len="med"/>
                    </a:lnB>
                    <a:solidFill>
                      <a:srgbClr val="9CC480"/>
                    </a:solidFill>
                  </a:tcPr>
                </a:tc>
                <a:tc hMerge="1">
                  <a:txBody>
                    <a:bodyPr/>
                    <a:lstStyle/>
                    <a:p>
                      <a:pPr algn="ctr">
                        <a:lnSpc>
                          <a:spcPts val="3104"/>
                        </a:lnSpc>
                        <a:defRPr/>
                      </a:pPr>
                      <a:r>
                        <a:rPr lang="en-US" sz="2699" b="1">
                          <a:solidFill>
                            <a:srgbClr val="222221"/>
                          </a:solidFill>
                          <a:latin typeface="Arimo Bold"/>
                          <a:ea typeface="Arimo Bold"/>
                          <a:cs typeface="Arimo Bold"/>
                          <a:sym typeface="Arimo Bold"/>
                        </a:rPr>
                        <a:t>Models evaluated &amp; compared</a:t>
                      </a:r>
                      <a:endParaRPr lang="en-US" sz="1100"/>
                    </a:p>
                  </a:txBody>
                  <a:tcPr marL="0" marR="0" marT="0" marB="0" anchor="ctr">
                    <a:lnL w="19050" cap="flat" cmpd="sng" algn="ctr">
                      <a:solidFill>
                        <a:srgbClr val="222221"/>
                      </a:solidFill>
                      <a:prstDash val="solid"/>
                      <a:round/>
                      <a:headEnd type="none" w="med" len="med"/>
                      <a:tailEnd type="none" w="med" len="med"/>
                    </a:lnL>
                    <a:lnR w="19050" cap="flat" cmpd="sng" algn="ctr">
                      <a:solidFill>
                        <a:srgbClr val="222221"/>
                      </a:solidFill>
                      <a:prstDash val="solid"/>
                      <a:round/>
                      <a:headEnd type="none" w="med" len="med"/>
                      <a:tailEnd type="none" w="med" len="med"/>
                    </a:lnR>
                    <a:lnT w="19050" cap="flat" cmpd="sng" algn="ctr">
                      <a:solidFill>
                        <a:srgbClr val="222221"/>
                      </a:solidFill>
                      <a:prstDash val="solid"/>
                      <a:round/>
                      <a:headEnd type="none" w="med" len="med"/>
                      <a:tailEnd type="none" w="med" len="med"/>
                    </a:lnT>
                    <a:lnB w="19050" cap="flat" cmpd="sng" algn="ctr">
                      <a:solidFill>
                        <a:srgbClr val="222221"/>
                      </a:solidFill>
                      <a:prstDash val="solid"/>
                      <a:round/>
                      <a:headEnd type="none" w="med" len="med"/>
                      <a:tailEnd type="none" w="med" len="med"/>
                    </a:lnB>
                    <a:solidFill>
                      <a:srgbClr val="9CC480"/>
                    </a:solidFill>
                  </a:tcPr>
                </a:tc>
                <a:tc hMerge="1">
                  <a:txBody>
                    <a:bodyPr/>
                    <a:lstStyle/>
                    <a:p>
                      <a:pPr algn="ctr">
                        <a:lnSpc>
                          <a:spcPts val="3104"/>
                        </a:lnSpc>
                        <a:defRPr/>
                      </a:pPr>
                      <a:r>
                        <a:rPr lang="en-US" sz="2699" b="1">
                          <a:solidFill>
                            <a:srgbClr val="222221"/>
                          </a:solidFill>
                          <a:latin typeface="Arimo Bold"/>
                          <a:ea typeface="Arimo Bold"/>
                          <a:cs typeface="Arimo Bold"/>
                          <a:sym typeface="Arimo Bold"/>
                        </a:rPr>
                        <a:t>Models evaluated &amp; compared</a:t>
                      </a:r>
                      <a:endParaRPr lang="en-US" sz="1100"/>
                    </a:p>
                  </a:txBody>
                  <a:tcPr marL="0" marR="0" marT="0" marB="0" anchor="ctr">
                    <a:lnL w="19050" cap="flat" cmpd="sng" algn="ctr">
                      <a:solidFill>
                        <a:srgbClr val="222221"/>
                      </a:solidFill>
                      <a:prstDash val="solid"/>
                      <a:round/>
                      <a:headEnd type="none" w="med" len="med"/>
                      <a:tailEnd type="none" w="med" len="med"/>
                    </a:lnL>
                    <a:lnR w="19050" cap="flat" cmpd="sng" algn="ctr">
                      <a:solidFill>
                        <a:srgbClr val="222221"/>
                      </a:solidFill>
                      <a:prstDash val="solid"/>
                      <a:round/>
                      <a:headEnd type="none" w="med" len="med"/>
                      <a:tailEnd type="none" w="med" len="med"/>
                    </a:lnR>
                    <a:lnT w="19050" cap="flat" cmpd="sng" algn="ctr">
                      <a:solidFill>
                        <a:srgbClr val="222221"/>
                      </a:solidFill>
                      <a:prstDash val="solid"/>
                      <a:round/>
                      <a:headEnd type="none" w="med" len="med"/>
                      <a:tailEnd type="none" w="med" len="med"/>
                    </a:lnT>
                    <a:lnB w="19050" cap="flat" cmpd="sng" algn="ctr">
                      <a:solidFill>
                        <a:srgbClr val="222221"/>
                      </a:solidFill>
                      <a:prstDash val="solid"/>
                      <a:round/>
                      <a:headEnd type="none" w="med" len="med"/>
                      <a:tailEnd type="none" w="med" len="med"/>
                    </a:lnB>
                    <a:solidFill>
                      <a:srgbClr val="9CC480"/>
                    </a:solidFill>
                  </a:tcPr>
                </a:tc>
                <a:tc hMerge="1">
                  <a:txBody>
                    <a:bodyPr/>
                    <a:lstStyle/>
                    <a:p>
                      <a:pPr algn="ctr">
                        <a:lnSpc>
                          <a:spcPts val="3104"/>
                        </a:lnSpc>
                        <a:defRPr/>
                      </a:pPr>
                      <a:r>
                        <a:rPr lang="en-US" sz="2699" b="1">
                          <a:solidFill>
                            <a:srgbClr val="222221"/>
                          </a:solidFill>
                          <a:latin typeface="Arimo Bold"/>
                          <a:ea typeface="Arimo Bold"/>
                          <a:cs typeface="Arimo Bold"/>
                          <a:sym typeface="Arimo Bold"/>
                        </a:rPr>
                        <a:t>Models evaluated &amp; compared</a:t>
                      </a:r>
                      <a:endParaRPr lang="en-US" sz="1100"/>
                    </a:p>
                  </a:txBody>
                  <a:tcPr marL="0" marR="0" marT="0" marB="0" anchor="ctr">
                    <a:lnL w="19050" cap="flat" cmpd="sng" algn="ctr">
                      <a:solidFill>
                        <a:srgbClr val="222221"/>
                      </a:solidFill>
                      <a:prstDash val="solid"/>
                      <a:round/>
                      <a:headEnd type="none" w="med" len="med"/>
                      <a:tailEnd type="none" w="med" len="med"/>
                    </a:lnL>
                    <a:lnR w="19050" cap="flat" cmpd="sng" algn="ctr">
                      <a:solidFill>
                        <a:srgbClr val="222221"/>
                      </a:solidFill>
                      <a:prstDash val="solid"/>
                      <a:round/>
                      <a:headEnd type="none" w="med" len="med"/>
                      <a:tailEnd type="none" w="med" len="med"/>
                    </a:lnR>
                    <a:lnT w="19050" cap="flat" cmpd="sng" algn="ctr">
                      <a:solidFill>
                        <a:srgbClr val="222221"/>
                      </a:solidFill>
                      <a:prstDash val="solid"/>
                      <a:round/>
                      <a:headEnd type="none" w="med" len="med"/>
                      <a:tailEnd type="none" w="med" len="med"/>
                    </a:lnT>
                    <a:lnB w="19050" cap="flat" cmpd="sng" algn="ctr">
                      <a:solidFill>
                        <a:srgbClr val="222221"/>
                      </a:solidFill>
                      <a:prstDash val="solid"/>
                      <a:round/>
                      <a:headEnd type="none" w="med" len="med"/>
                      <a:tailEnd type="none" w="med" len="med"/>
                    </a:lnB>
                    <a:solidFill>
                      <a:srgbClr val="9CC480"/>
                    </a:solidFill>
                  </a:tcPr>
                </a:tc>
                <a:tc hMerge="1">
                  <a:txBody>
                    <a:bodyPr/>
                    <a:lstStyle/>
                    <a:p>
                      <a:pPr algn="ctr">
                        <a:lnSpc>
                          <a:spcPts val="3104"/>
                        </a:lnSpc>
                        <a:defRPr/>
                      </a:pPr>
                      <a:r>
                        <a:rPr lang="en-US" sz="2699" b="1">
                          <a:solidFill>
                            <a:srgbClr val="222221"/>
                          </a:solidFill>
                          <a:latin typeface="Arimo Bold"/>
                          <a:ea typeface="Arimo Bold"/>
                          <a:cs typeface="Arimo Bold"/>
                          <a:sym typeface="Arimo Bold"/>
                        </a:rPr>
                        <a:t>Models evaluated &amp; compared</a:t>
                      </a:r>
                      <a:endParaRPr lang="en-US" sz="1100"/>
                    </a:p>
                  </a:txBody>
                  <a:tcPr marL="0" marR="0" marT="0" marB="0" anchor="ctr">
                    <a:lnL w="19050" cap="flat" cmpd="sng" algn="ctr">
                      <a:solidFill>
                        <a:srgbClr val="222221"/>
                      </a:solidFill>
                      <a:prstDash val="solid"/>
                      <a:round/>
                      <a:headEnd type="none" w="med" len="med"/>
                      <a:tailEnd type="none" w="med" len="med"/>
                    </a:lnL>
                    <a:lnR w="19050" cap="flat" cmpd="sng" algn="ctr">
                      <a:solidFill>
                        <a:srgbClr val="222221"/>
                      </a:solidFill>
                      <a:prstDash val="solid"/>
                      <a:round/>
                      <a:headEnd type="none" w="med" len="med"/>
                      <a:tailEnd type="none" w="med" len="med"/>
                    </a:lnR>
                    <a:lnT w="19050" cap="flat" cmpd="sng" algn="ctr">
                      <a:solidFill>
                        <a:srgbClr val="222221"/>
                      </a:solidFill>
                      <a:prstDash val="solid"/>
                      <a:round/>
                      <a:headEnd type="none" w="med" len="med"/>
                      <a:tailEnd type="none" w="med" len="med"/>
                    </a:lnT>
                    <a:lnB w="19050" cap="flat" cmpd="sng" algn="ctr">
                      <a:solidFill>
                        <a:srgbClr val="222221"/>
                      </a:solidFill>
                      <a:prstDash val="solid"/>
                      <a:round/>
                      <a:headEnd type="none" w="med" len="med"/>
                      <a:tailEnd type="none" w="med" len="med"/>
                    </a:lnB>
                    <a:solidFill>
                      <a:srgbClr val="9CC480"/>
                    </a:solidFill>
                  </a:tcPr>
                </a:tc>
                <a:extLst>
                  <a:ext uri="{0D108BD9-81ED-4DB2-BD59-A6C34878D82A}">
                    <a16:rowId xmlns:a16="http://schemas.microsoft.com/office/drawing/2014/main" val="10003"/>
                  </a:ext>
                </a:extLst>
              </a:tr>
              <a:tr h="572988">
                <a:tc gridSpan="5">
                  <a:txBody>
                    <a:bodyPr/>
                    <a:lstStyle/>
                    <a:p>
                      <a:pPr algn="ctr">
                        <a:lnSpc>
                          <a:spcPts val="3104"/>
                        </a:lnSpc>
                        <a:defRPr/>
                      </a:pPr>
                      <a:r>
                        <a:rPr lang="en-US" sz="2700" b="1">
                          <a:solidFill>
                            <a:srgbClr val="222221"/>
                          </a:solidFill>
                          <a:latin typeface="Arimo Bold"/>
                          <a:ea typeface="Arimo Bold"/>
                          <a:cs typeface="Arimo Bold"/>
                          <a:sym typeface="Arimo Bold"/>
                        </a:rPr>
                        <a:t>Best model selected</a:t>
                      </a:r>
                      <a:endParaRPr lang="en-US" sz="1100"/>
                    </a:p>
                  </a:txBody>
                  <a:tcPr marL="0" marR="0" marT="0" marB="0" anchor="ctr">
                    <a:lnL w="19050" cap="flat" cmpd="sng" algn="ctr">
                      <a:solidFill>
                        <a:srgbClr val="222221"/>
                      </a:solidFill>
                      <a:prstDash val="solid"/>
                      <a:round/>
                      <a:headEnd type="none" w="med" len="med"/>
                      <a:tailEnd type="none" w="med" len="med"/>
                    </a:lnL>
                    <a:lnR w="19050" cap="flat" cmpd="sng" algn="ctr">
                      <a:solidFill>
                        <a:srgbClr val="222221"/>
                      </a:solidFill>
                      <a:prstDash val="solid"/>
                      <a:round/>
                      <a:headEnd type="none" w="med" len="med"/>
                      <a:tailEnd type="none" w="med" len="med"/>
                    </a:lnR>
                    <a:lnT w="19050" cap="flat" cmpd="sng" algn="ctr">
                      <a:solidFill>
                        <a:srgbClr val="222221"/>
                      </a:solidFill>
                      <a:prstDash val="solid"/>
                      <a:round/>
                      <a:headEnd type="none" w="med" len="med"/>
                      <a:tailEnd type="none" w="med" len="med"/>
                    </a:lnT>
                    <a:lnB w="19050" cap="flat" cmpd="sng" algn="ctr">
                      <a:solidFill>
                        <a:srgbClr val="222221"/>
                      </a:solidFill>
                      <a:prstDash val="solid"/>
                      <a:round/>
                      <a:headEnd type="none" w="med" len="med"/>
                      <a:tailEnd type="none" w="med" len="med"/>
                    </a:lnB>
                    <a:solidFill>
                      <a:srgbClr val="B9F1D1"/>
                    </a:solidFill>
                  </a:tcPr>
                </a:tc>
                <a:tc hMerge="1">
                  <a:txBody>
                    <a:bodyPr/>
                    <a:lstStyle/>
                    <a:p>
                      <a:pPr algn="ctr">
                        <a:lnSpc>
                          <a:spcPts val="3104"/>
                        </a:lnSpc>
                        <a:defRPr/>
                      </a:pPr>
                      <a:r>
                        <a:rPr lang="en-US" sz="2700" b="1">
                          <a:solidFill>
                            <a:srgbClr val="222221"/>
                          </a:solidFill>
                          <a:latin typeface="Arimo Bold"/>
                          <a:ea typeface="Arimo Bold"/>
                          <a:cs typeface="Arimo Bold"/>
                          <a:sym typeface="Arimo Bold"/>
                        </a:rPr>
                        <a:t>Best model selected</a:t>
                      </a:r>
                      <a:endParaRPr lang="en-US" sz="1100"/>
                    </a:p>
                  </a:txBody>
                  <a:tcPr marL="0" marR="0" marT="0" marB="0" anchor="ctr">
                    <a:lnL w="19050" cap="flat" cmpd="sng" algn="ctr">
                      <a:solidFill>
                        <a:srgbClr val="222221"/>
                      </a:solidFill>
                      <a:prstDash val="solid"/>
                      <a:round/>
                      <a:headEnd type="none" w="med" len="med"/>
                      <a:tailEnd type="none" w="med" len="med"/>
                    </a:lnL>
                    <a:lnR w="19050" cap="flat" cmpd="sng" algn="ctr">
                      <a:solidFill>
                        <a:srgbClr val="222221"/>
                      </a:solidFill>
                      <a:prstDash val="solid"/>
                      <a:round/>
                      <a:headEnd type="none" w="med" len="med"/>
                      <a:tailEnd type="none" w="med" len="med"/>
                    </a:lnR>
                    <a:lnT w="19050" cap="flat" cmpd="sng" algn="ctr">
                      <a:solidFill>
                        <a:srgbClr val="222221"/>
                      </a:solidFill>
                      <a:prstDash val="solid"/>
                      <a:round/>
                      <a:headEnd type="none" w="med" len="med"/>
                      <a:tailEnd type="none" w="med" len="med"/>
                    </a:lnT>
                    <a:lnB w="19050" cap="flat" cmpd="sng" algn="ctr">
                      <a:solidFill>
                        <a:srgbClr val="222221"/>
                      </a:solidFill>
                      <a:prstDash val="solid"/>
                      <a:round/>
                      <a:headEnd type="none" w="med" len="med"/>
                      <a:tailEnd type="none" w="med" len="med"/>
                    </a:lnB>
                    <a:solidFill>
                      <a:srgbClr val="B9F1D1"/>
                    </a:solidFill>
                  </a:tcPr>
                </a:tc>
                <a:tc hMerge="1">
                  <a:txBody>
                    <a:bodyPr/>
                    <a:lstStyle/>
                    <a:p>
                      <a:pPr algn="ctr">
                        <a:lnSpc>
                          <a:spcPts val="3104"/>
                        </a:lnSpc>
                        <a:defRPr/>
                      </a:pPr>
                      <a:r>
                        <a:rPr lang="en-US" sz="2700" b="1">
                          <a:solidFill>
                            <a:srgbClr val="222221"/>
                          </a:solidFill>
                          <a:latin typeface="Arimo Bold"/>
                          <a:ea typeface="Arimo Bold"/>
                          <a:cs typeface="Arimo Bold"/>
                          <a:sym typeface="Arimo Bold"/>
                        </a:rPr>
                        <a:t>Best model selected</a:t>
                      </a:r>
                      <a:endParaRPr lang="en-US" sz="1100"/>
                    </a:p>
                  </a:txBody>
                  <a:tcPr marL="0" marR="0" marT="0" marB="0" anchor="ctr">
                    <a:lnL w="19050" cap="flat" cmpd="sng" algn="ctr">
                      <a:solidFill>
                        <a:srgbClr val="222221"/>
                      </a:solidFill>
                      <a:prstDash val="solid"/>
                      <a:round/>
                      <a:headEnd type="none" w="med" len="med"/>
                      <a:tailEnd type="none" w="med" len="med"/>
                    </a:lnL>
                    <a:lnR w="19050" cap="flat" cmpd="sng" algn="ctr">
                      <a:solidFill>
                        <a:srgbClr val="222221"/>
                      </a:solidFill>
                      <a:prstDash val="solid"/>
                      <a:round/>
                      <a:headEnd type="none" w="med" len="med"/>
                      <a:tailEnd type="none" w="med" len="med"/>
                    </a:lnR>
                    <a:lnT w="19050" cap="flat" cmpd="sng" algn="ctr">
                      <a:solidFill>
                        <a:srgbClr val="222221"/>
                      </a:solidFill>
                      <a:prstDash val="solid"/>
                      <a:round/>
                      <a:headEnd type="none" w="med" len="med"/>
                      <a:tailEnd type="none" w="med" len="med"/>
                    </a:lnT>
                    <a:lnB w="19050" cap="flat" cmpd="sng" algn="ctr">
                      <a:solidFill>
                        <a:srgbClr val="222221"/>
                      </a:solidFill>
                      <a:prstDash val="solid"/>
                      <a:round/>
                      <a:headEnd type="none" w="med" len="med"/>
                      <a:tailEnd type="none" w="med" len="med"/>
                    </a:lnB>
                    <a:solidFill>
                      <a:srgbClr val="B9F1D1"/>
                    </a:solidFill>
                  </a:tcPr>
                </a:tc>
                <a:tc hMerge="1">
                  <a:txBody>
                    <a:bodyPr/>
                    <a:lstStyle/>
                    <a:p>
                      <a:pPr algn="ctr">
                        <a:lnSpc>
                          <a:spcPts val="3104"/>
                        </a:lnSpc>
                        <a:defRPr/>
                      </a:pPr>
                      <a:r>
                        <a:rPr lang="en-US" sz="2700" b="1">
                          <a:solidFill>
                            <a:srgbClr val="222221"/>
                          </a:solidFill>
                          <a:latin typeface="Arimo Bold"/>
                          <a:ea typeface="Arimo Bold"/>
                          <a:cs typeface="Arimo Bold"/>
                          <a:sym typeface="Arimo Bold"/>
                        </a:rPr>
                        <a:t>Best model selected</a:t>
                      </a:r>
                      <a:endParaRPr lang="en-US" sz="1100"/>
                    </a:p>
                  </a:txBody>
                  <a:tcPr marL="0" marR="0" marT="0" marB="0" anchor="ctr">
                    <a:lnL w="19050" cap="flat" cmpd="sng" algn="ctr">
                      <a:solidFill>
                        <a:srgbClr val="222221"/>
                      </a:solidFill>
                      <a:prstDash val="solid"/>
                      <a:round/>
                      <a:headEnd type="none" w="med" len="med"/>
                      <a:tailEnd type="none" w="med" len="med"/>
                    </a:lnL>
                    <a:lnR w="19050" cap="flat" cmpd="sng" algn="ctr">
                      <a:solidFill>
                        <a:srgbClr val="222221"/>
                      </a:solidFill>
                      <a:prstDash val="solid"/>
                      <a:round/>
                      <a:headEnd type="none" w="med" len="med"/>
                      <a:tailEnd type="none" w="med" len="med"/>
                    </a:lnR>
                    <a:lnT w="19050" cap="flat" cmpd="sng" algn="ctr">
                      <a:solidFill>
                        <a:srgbClr val="222221"/>
                      </a:solidFill>
                      <a:prstDash val="solid"/>
                      <a:round/>
                      <a:headEnd type="none" w="med" len="med"/>
                      <a:tailEnd type="none" w="med" len="med"/>
                    </a:lnT>
                    <a:lnB w="19050" cap="flat" cmpd="sng" algn="ctr">
                      <a:solidFill>
                        <a:srgbClr val="222221"/>
                      </a:solidFill>
                      <a:prstDash val="solid"/>
                      <a:round/>
                      <a:headEnd type="none" w="med" len="med"/>
                      <a:tailEnd type="none" w="med" len="med"/>
                    </a:lnB>
                    <a:solidFill>
                      <a:srgbClr val="B9F1D1"/>
                    </a:solidFill>
                  </a:tcPr>
                </a:tc>
                <a:tc hMerge="1">
                  <a:txBody>
                    <a:bodyPr/>
                    <a:lstStyle/>
                    <a:p>
                      <a:pPr algn="ctr">
                        <a:lnSpc>
                          <a:spcPts val="3104"/>
                        </a:lnSpc>
                        <a:defRPr/>
                      </a:pPr>
                      <a:r>
                        <a:rPr lang="en-US" sz="2700" b="1">
                          <a:solidFill>
                            <a:srgbClr val="222221"/>
                          </a:solidFill>
                          <a:latin typeface="Arimo Bold"/>
                          <a:ea typeface="Arimo Bold"/>
                          <a:cs typeface="Arimo Bold"/>
                          <a:sym typeface="Arimo Bold"/>
                        </a:rPr>
                        <a:t>Best model selected</a:t>
                      </a:r>
                      <a:endParaRPr lang="en-US" sz="1100"/>
                    </a:p>
                  </a:txBody>
                  <a:tcPr marL="0" marR="0" marT="0" marB="0" anchor="ctr">
                    <a:lnL w="19050" cap="flat" cmpd="sng" algn="ctr">
                      <a:solidFill>
                        <a:srgbClr val="222221"/>
                      </a:solidFill>
                      <a:prstDash val="solid"/>
                      <a:round/>
                      <a:headEnd type="none" w="med" len="med"/>
                      <a:tailEnd type="none" w="med" len="med"/>
                    </a:lnL>
                    <a:lnR w="19050" cap="flat" cmpd="sng" algn="ctr">
                      <a:solidFill>
                        <a:srgbClr val="222221"/>
                      </a:solidFill>
                      <a:prstDash val="solid"/>
                      <a:round/>
                      <a:headEnd type="none" w="med" len="med"/>
                      <a:tailEnd type="none" w="med" len="med"/>
                    </a:lnR>
                    <a:lnT w="19050" cap="flat" cmpd="sng" algn="ctr">
                      <a:solidFill>
                        <a:srgbClr val="222221"/>
                      </a:solidFill>
                      <a:prstDash val="solid"/>
                      <a:round/>
                      <a:headEnd type="none" w="med" len="med"/>
                      <a:tailEnd type="none" w="med" len="med"/>
                    </a:lnT>
                    <a:lnB w="19050" cap="flat" cmpd="sng" algn="ctr">
                      <a:solidFill>
                        <a:srgbClr val="222221"/>
                      </a:solidFill>
                      <a:prstDash val="solid"/>
                      <a:round/>
                      <a:headEnd type="none" w="med" len="med"/>
                      <a:tailEnd type="none" w="med" len="med"/>
                    </a:lnB>
                    <a:solidFill>
                      <a:srgbClr val="B9F1D1"/>
                    </a:solidFill>
                  </a:tcPr>
                </a:tc>
                <a:extLst>
                  <a:ext uri="{0D108BD9-81ED-4DB2-BD59-A6C34878D82A}">
                    <a16:rowId xmlns:a16="http://schemas.microsoft.com/office/drawing/2014/main" val="10004"/>
                  </a:ext>
                </a:extLst>
              </a:tr>
              <a:tr h="577306">
                <a:tc gridSpan="5">
                  <a:txBody>
                    <a:bodyPr/>
                    <a:lstStyle/>
                    <a:p>
                      <a:pPr algn="ctr">
                        <a:lnSpc>
                          <a:spcPts val="3104"/>
                        </a:lnSpc>
                        <a:defRPr/>
                      </a:pPr>
                      <a:r>
                        <a:rPr lang="en-US" sz="2700" b="1">
                          <a:solidFill>
                            <a:srgbClr val="222221"/>
                          </a:solidFill>
                          <a:latin typeface="Arimo Bold"/>
                          <a:ea typeface="Arimo Bold"/>
                          <a:cs typeface="Arimo Bold"/>
                          <a:sym typeface="Arimo Bold"/>
                        </a:rPr>
                        <a:t>User enters customer details</a:t>
                      </a:r>
                      <a:endParaRPr lang="en-US" sz="1100"/>
                    </a:p>
                  </a:txBody>
                  <a:tcPr marL="0" marR="0" marT="0" marB="0" anchor="ctr">
                    <a:lnL w="19050" cap="flat" cmpd="sng" algn="ctr">
                      <a:solidFill>
                        <a:srgbClr val="222221"/>
                      </a:solidFill>
                      <a:prstDash val="solid"/>
                      <a:round/>
                      <a:headEnd type="none" w="med" len="med"/>
                      <a:tailEnd type="none" w="med" len="med"/>
                    </a:lnL>
                    <a:lnR w="19050" cap="flat" cmpd="sng" algn="ctr">
                      <a:solidFill>
                        <a:srgbClr val="222221"/>
                      </a:solidFill>
                      <a:prstDash val="solid"/>
                      <a:round/>
                      <a:headEnd type="none" w="med" len="med"/>
                      <a:tailEnd type="none" w="med" len="med"/>
                    </a:lnR>
                    <a:lnT w="19050" cap="flat" cmpd="sng" algn="ctr">
                      <a:solidFill>
                        <a:srgbClr val="222221"/>
                      </a:solidFill>
                      <a:prstDash val="solid"/>
                      <a:round/>
                      <a:headEnd type="none" w="med" len="med"/>
                      <a:tailEnd type="none" w="med" len="med"/>
                    </a:lnT>
                    <a:lnB w="19050" cap="flat" cmpd="sng" algn="ctr">
                      <a:solidFill>
                        <a:srgbClr val="222221"/>
                      </a:solidFill>
                      <a:prstDash val="solid"/>
                      <a:round/>
                      <a:headEnd type="none" w="med" len="med"/>
                      <a:tailEnd type="none" w="med" len="med"/>
                    </a:lnB>
                    <a:solidFill>
                      <a:srgbClr val="29C978"/>
                    </a:solidFill>
                  </a:tcPr>
                </a:tc>
                <a:tc hMerge="1">
                  <a:txBody>
                    <a:bodyPr/>
                    <a:lstStyle/>
                    <a:p>
                      <a:pPr algn="ctr">
                        <a:lnSpc>
                          <a:spcPts val="3104"/>
                        </a:lnSpc>
                        <a:defRPr/>
                      </a:pPr>
                      <a:r>
                        <a:rPr lang="en-US" sz="2700" b="1">
                          <a:solidFill>
                            <a:srgbClr val="222221"/>
                          </a:solidFill>
                          <a:latin typeface="Arimo Bold"/>
                          <a:ea typeface="Arimo Bold"/>
                          <a:cs typeface="Arimo Bold"/>
                          <a:sym typeface="Arimo Bold"/>
                        </a:rPr>
                        <a:t>User enters customer details</a:t>
                      </a:r>
                      <a:endParaRPr lang="en-US" sz="1100"/>
                    </a:p>
                  </a:txBody>
                  <a:tcPr marL="0" marR="0" marT="0" marB="0" anchor="ctr">
                    <a:lnL w="19050" cap="flat" cmpd="sng" algn="ctr">
                      <a:solidFill>
                        <a:srgbClr val="222221"/>
                      </a:solidFill>
                      <a:prstDash val="solid"/>
                      <a:round/>
                      <a:headEnd type="none" w="med" len="med"/>
                      <a:tailEnd type="none" w="med" len="med"/>
                    </a:lnL>
                    <a:lnR w="19050" cap="flat" cmpd="sng" algn="ctr">
                      <a:solidFill>
                        <a:srgbClr val="222221"/>
                      </a:solidFill>
                      <a:prstDash val="solid"/>
                      <a:round/>
                      <a:headEnd type="none" w="med" len="med"/>
                      <a:tailEnd type="none" w="med" len="med"/>
                    </a:lnR>
                    <a:lnT w="19050" cap="flat" cmpd="sng" algn="ctr">
                      <a:solidFill>
                        <a:srgbClr val="222221"/>
                      </a:solidFill>
                      <a:prstDash val="solid"/>
                      <a:round/>
                      <a:headEnd type="none" w="med" len="med"/>
                      <a:tailEnd type="none" w="med" len="med"/>
                    </a:lnT>
                    <a:lnB w="19050" cap="flat" cmpd="sng" algn="ctr">
                      <a:solidFill>
                        <a:srgbClr val="222221"/>
                      </a:solidFill>
                      <a:prstDash val="solid"/>
                      <a:round/>
                      <a:headEnd type="none" w="med" len="med"/>
                      <a:tailEnd type="none" w="med" len="med"/>
                    </a:lnB>
                    <a:solidFill>
                      <a:srgbClr val="29C978"/>
                    </a:solidFill>
                  </a:tcPr>
                </a:tc>
                <a:tc hMerge="1">
                  <a:txBody>
                    <a:bodyPr/>
                    <a:lstStyle/>
                    <a:p>
                      <a:pPr algn="ctr">
                        <a:lnSpc>
                          <a:spcPts val="3104"/>
                        </a:lnSpc>
                        <a:defRPr/>
                      </a:pPr>
                      <a:r>
                        <a:rPr lang="en-US" sz="2700" b="1">
                          <a:solidFill>
                            <a:srgbClr val="222221"/>
                          </a:solidFill>
                          <a:latin typeface="Arimo Bold"/>
                          <a:ea typeface="Arimo Bold"/>
                          <a:cs typeface="Arimo Bold"/>
                          <a:sym typeface="Arimo Bold"/>
                        </a:rPr>
                        <a:t>User enters customer details</a:t>
                      </a:r>
                      <a:endParaRPr lang="en-US" sz="1100"/>
                    </a:p>
                  </a:txBody>
                  <a:tcPr marL="0" marR="0" marT="0" marB="0" anchor="ctr">
                    <a:lnL w="19050" cap="flat" cmpd="sng" algn="ctr">
                      <a:solidFill>
                        <a:srgbClr val="222221"/>
                      </a:solidFill>
                      <a:prstDash val="solid"/>
                      <a:round/>
                      <a:headEnd type="none" w="med" len="med"/>
                      <a:tailEnd type="none" w="med" len="med"/>
                    </a:lnL>
                    <a:lnR w="19050" cap="flat" cmpd="sng" algn="ctr">
                      <a:solidFill>
                        <a:srgbClr val="222221"/>
                      </a:solidFill>
                      <a:prstDash val="solid"/>
                      <a:round/>
                      <a:headEnd type="none" w="med" len="med"/>
                      <a:tailEnd type="none" w="med" len="med"/>
                    </a:lnR>
                    <a:lnT w="19050" cap="flat" cmpd="sng" algn="ctr">
                      <a:solidFill>
                        <a:srgbClr val="222221"/>
                      </a:solidFill>
                      <a:prstDash val="solid"/>
                      <a:round/>
                      <a:headEnd type="none" w="med" len="med"/>
                      <a:tailEnd type="none" w="med" len="med"/>
                    </a:lnT>
                    <a:lnB w="19050" cap="flat" cmpd="sng" algn="ctr">
                      <a:solidFill>
                        <a:srgbClr val="222221"/>
                      </a:solidFill>
                      <a:prstDash val="solid"/>
                      <a:round/>
                      <a:headEnd type="none" w="med" len="med"/>
                      <a:tailEnd type="none" w="med" len="med"/>
                    </a:lnB>
                    <a:solidFill>
                      <a:srgbClr val="29C978"/>
                    </a:solidFill>
                  </a:tcPr>
                </a:tc>
                <a:tc hMerge="1">
                  <a:txBody>
                    <a:bodyPr/>
                    <a:lstStyle/>
                    <a:p>
                      <a:pPr algn="ctr">
                        <a:lnSpc>
                          <a:spcPts val="3104"/>
                        </a:lnSpc>
                        <a:defRPr/>
                      </a:pPr>
                      <a:r>
                        <a:rPr lang="en-US" sz="2700" b="1">
                          <a:solidFill>
                            <a:srgbClr val="222221"/>
                          </a:solidFill>
                          <a:latin typeface="Arimo Bold"/>
                          <a:ea typeface="Arimo Bold"/>
                          <a:cs typeface="Arimo Bold"/>
                          <a:sym typeface="Arimo Bold"/>
                        </a:rPr>
                        <a:t>User enters customer details</a:t>
                      </a:r>
                      <a:endParaRPr lang="en-US" sz="1100"/>
                    </a:p>
                  </a:txBody>
                  <a:tcPr marL="0" marR="0" marT="0" marB="0" anchor="ctr">
                    <a:lnL w="19050" cap="flat" cmpd="sng" algn="ctr">
                      <a:solidFill>
                        <a:srgbClr val="222221"/>
                      </a:solidFill>
                      <a:prstDash val="solid"/>
                      <a:round/>
                      <a:headEnd type="none" w="med" len="med"/>
                      <a:tailEnd type="none" w="med" len="med"/>
                    </a:lnL>
                    <a:lnR w="19050" cap="flat" cmpd="sng" algn="ctr">
                      <a:solidFill>
                        <a:srgbClr val="222221"/>
                      </a:solidFill>
                      <a:prstDash val="solid"/>
                      <a:round/>
                      <a:headEnd type="none" w="med" len="med"/>
                      <a:tailEnd type="none" w="med" len="med"/>
                    </a:lnR>
                    <a:lnT w="19050" cap="flat" cmpd="sng" algn="ctr">
                      <a:solidFill>
                        <a:srgbClr val="222221"/>
                      </a:solidFill>
                      <a:prstDash val="solid"/>
                      <a:round/>
                      <a:headEnd type="none" w="med" len="med"/>
                      <a:tailEnd type="none" w="med" len="med"/>
                    </a:lnT>
                    <a:lnB w="19050" cap="flat" cmpd="sng" algn="ctr">
                      <a:solidFill>
                        <a:srgbClr val="222221"/>
                      </a:solidFill>
                      <a:prstDash val="solid"/>
                      <a:round/>
                      <a:headEnd type="none" w="med" len="med"/>
                      <a:tailEnd type="none" w="med" len="med"/>
                    </a:lnB>
                    <a:solidFill>
                      <a:srgbClr val="29C978"/>
                    </a:solidFill>
                  </a:tcPr>
                </a:tc>
                <a:tc hMerge="1">
                  <a:txBody>
                    <a:bodyPr/>
                    <a:lstStyle/>
                    <a:p>
                      <a:pPr algn="ctr">
                        <a:lnSpc>
                          <a:spcPts val="3104"/>
                        </a:lnSpc>
                        <a:defRPr/>
                      </a:pPr>
                      <a:r>
                        <a:rPr lang="en-US" sz="2700" b="1">
                          <a:solidFill>
                            <a:srgbClr val="222221"/>
                          </a:solidFill>
                          <a:latin typeface="Arimo Bold"/>
                          <a:ea typeface="Arimo Bold"/>
                          <a:cs typeface="Arimo Bold"/>
                          <a:sym typeface="Arimo Bold"/>
                        </a:rPr>
                        <a:t>User enters customer details</a:t>
                      </a:r>
                      <a:endParaRPr lang="en-US" sz="1100"/>
                    </a:p>
                  </a:txBody>
                  <a:tcPr marL="0" marR="0" marT="0" marB="0" anchor="ctr">
                    <a:lnL w="19050" cap="flat" cmpd="sng" algn="ctr">
                      <a:solidFill>
                        <a:srgbClr val="222221"/>
                      </a:solidFill>
                      <a:prstDash val="solid"/>
                      <a:round/>
                      <a:headEnd type="none" w="med" len="med"/>
                      <a:tailEnd type="none" w="med" len="med"/>
                    </a:lnL>
                    <a:lnR w="19050" cap="flat" cmpd="sng" algn="ctr">
                      <a:solidFill>
                        <a:srgbClr val="222221"/>
                      </a:solidFill>
                      <a:prstDash val="solid"/>
                      <a:round/>
                      <a:headEnd type="none" w="med" len="med"/>
                      <a:tailEnd type="none" w="med" len="med"/>
                    </a:lnR>
                    <a:lnT w="19050" cap="flat" cmpd="sng" algn="ctr">
                      <a:solidFill>
                        <a:srgbClr val="222221"/>
                      </a:solidFill>
                      <a:prstDash val="solid"/>
                      <a:round/>
                      <a:headEnd type="none" w="med" len="med"/>
                      <a:tailEnd type="none" w="med" len="med"/>
                    </a:lnT>
                    <a:lnB w="19050" cap="flat" cmpd="sng" algn="ctr">
                      <a:solidFill>
                        <a:srgbClr val="222221"/>
                      </a:solidFill>
                      <a:prstDash val="solid"/>
                      <a:round/>
                      <a:headEnd type="none" w="med" len="med"/>
                      <a:tailEnd type="none" w="med" len="med"/>
                    </a:lnB>
                    <a:solidFill>
                      <a:srgbClr val="29C978"/>
                    </a:solidFill>
                  </a:tcPr>
                </a:tc>
                <a:extLst>
                  <a:ext uri="{0D108BD9-81ED-4DB2-BD59-A6C34878D82A}">
                    <a16:rowId xmlns:a16="http://schemas.microsoft.com/office/drawing/2014/main" val="10005"/>
                  </a:ext>
                </a:extLst>
              </a:tr>
              <a:tr h="1356071">
                <a:tc gridSpan="5">
                  <a:txBody>
                    <a:bodyPr/>
                    <a:lstStyle/>
                    <a:p>
                      <a:pPr algn="ctr">
                        <a:lnSpc>
                          <a:spcPts val="3104"/>
                        </a:lnSpc>
                        <a:defRPr/>
                      </a:pPr>
                      <a:r>
                        <a:rPr lang="en-US" sz="2699" b="1">
                          <a:solidFill>
                            <a:srgbClr val="222221"/>
                          </a:solidFill>
                          <a:latin typeface="Arimo Bold"/>
                          <a:ea typeface="Arimo Bold"/>
                          <a:cs typeface="Arimo Bold"/>
                          <a:sym typeface="Arimo Bold"/>
                        </a:rPr>
                        <a:t>Prediction generated :</a:t>
                      </a:r>
                      <a:endParaRPr lang="en-US" sz="1100"/>
                    </a:p>
                    <a:p>
                      <a:pPr algn="ctr">
                        <a:lnSpc>
                          <a:spcPts val="3104"/>
                        </a:lnSpc>
                      </a:pPr>
                      <a:r>
                        <a:rPr lang="en-US" sz="2699">
                          <a:solidFill>
                            <a:srgbClr val="222221"/>
                          </a:solidFill>
                          <a:latin typeface="Arimo"/>
                          <a:ea typeface="Arimo"/>
                          <a:cs typeface="Arimo"/>
                          <a:sym typeface="Arimo"/>
                        </a:rPr>
                        <a:t>1 ⟶ Churn</a:t>
                      </a:r>
                    </a:p>
                    <a:p>
                      <a:pPr algn="ctr">
                        <a:lnSpc>
                          <a:spcPts val="3104"/>
                        </a:lnSpc>
                      </a:pPr>
                      <a:r>
                        <a:rPr lang="en-US" sz="2699">
                          <a:solidFill>
                            <a:srgbClr val="222221"/>
                          </a:solidFill>
                          <a:latin typeface="Arimo"/>
                          <a:ea typeface="Arimo"/>
                          <a:cs typeface="Arimo"/>
                          <a:sym typeface="Arimo"/>
                        </a:rPr>
                        <a:t>0 ⟶ Stay</a:t>
                      </a:r>
                    </a:p>
                  </a:txBody>
                  <a:tcPr marL="0" marR="0" marT="0" marB="0" anchor="ctr">
                    <a:lnL w="19050" cap="flat" cmpd="sng" algn="ctr">
                      <a:solidFill>
                        <a:srgbClr val="222221"/>
                      </a:solidFill>
                      <a:prstDash val="solid"/>
                      <a:round/>
                      <a:headEnd type="none" w="med" len="med"/>
                      <a:tailEnd type="none" w="med" len="med"/>
                    </a:lnL>
                    <a:lnR w="19050" cap="flat" cmpd="sng" algn="ctr">
                      <a:solidFill>
                        <a:srgbClr val="222221"/>
                      </a:solidFill>
                      <a:prstDash val="solid"/>
                      <a:round/>
                      <a:headEnd type="none" w="med" len="med"/>
                      <a:tailEnd type="none" w="med" len="med"/>
                    </a:lnR>
                    <a:lnT w="19050" cap="flat" cmpd="sng" algn="ctr">
                      <a:solidFill>
                        <a:srgbClr val="222221"/>
                      </a:solidFill>
                      <a:prstDash val="solid"/>
                      <a:round/>
                      <a:headEnd type="none" w="med" len="med"/>
                      <a:tailEnd type="none" w="med" len="med"/>
                    </a:lnT>
                    <a:lnB w="19050" cap="flat" cmpd="sng" algn="ctr">
                      <a:solidFill>
                        <a:srgbClr val="222221"/>
                      </a:solidFill>
                      <a:prstDash val="solid"/>
                      <a:round/>
                      <a:headEnd type="none" w="med" len="med"/>
                      <a:tailEnd type="none" w="med" len="med"/>
                    </a:lnB>
                    <a:solidFill>
                      <a:srgbClr val="9CC480"/>
                    </a:solidFill>
                  </a:tcPr>
                </a:tc>
                <a:tc hMerge="1">
                  <a:txBody>
                    <a:bodyPr/>
                    <a:lstStyle/>
                    <a:p>
                      <a:pPr algn="ctr">
                        <a:lnSpc>
                          <a:spcPts val="3104"/>
                        </a:lnSpc>
                        <a:defRPr/>
                      </a:pPr>
                      <a:r>
                        <a:rPr lang="en-US" sz="2699" b="1">
                          <a:solidFill>
                            <a:srgbClr val="222221"/>
                          </a:solidFill>
                          <a:latin typeface="Arimo Bold"/>
                          <a:ea typeface="Arimo Bold"/>
                          <a:cs typeface="Arimo Bold"/>
                          <a:sym typeface="Arimo Bold"/>
                        </a:rPr>
                        <a:t>Prediction generated :</a:t>
                      </a:r>
                      <a:endParaRPr lang="en-US" sz="1100"/>
                    </a:p>
                    <a:p>
                      <a:pPr algn="ctr">
                        <a:lnSpc>
                          <a:spcPts val="3104"/>
                        </a:lnSpc>
                      </a:pPr>
                      <a:r>
                        <a:rPr lang="en-US" sz="2699">
                          <a:solidFill>
                            <a:srgbClr val="222221"/>
                          </a:solidFill>
                          <a:latin typeface="Arimo"/>
                          <a:ea typeface="Arimo"/>
                          <a:cs typeface="Arimo"/>
                          <a:sym typeface="Arimo"/>
                        </a:rPr>
                        <a:t>1 ⟶ Churn</a:t>
                      </a:r>
                    </a:p>
                    <a:p>
                      <a:pPr algn="ctr">
                        <a:lnSpc>
                          <a:spcPts val="3104"/>
                        </a:lnSpc>
                      </a:pPr>
                      <a:r>
                        <a:rPr lang="en-US" sz="2699">
                          <a:solidFill>
                            <a:srgbClr val="222221"/>
                          </a:solidFill>
                          <a:latin typeface="Arimo"/>
                          <a:ea typeface="Arimo"/>
                          <a:cs typeface="Arimo"/>
                          <a:sym typeface="Arimo"/>
                        </a:rPr>
                        <a:t>0 ⟶ Stay</a:t>
                      </a:r>
                    </a:p>
                  </a:txBody>
                  <a:tcPr marL="0" marR="0" marT="0" marB="0" anchor="ctr">
                    <a:lnL w="19050" cap="flat" cmpd="sng" algn="ctr">
                      <a:solidFill>
                        <a:srgbClr val="222221"/>
                      </a:solidFill>
                      <a:prstDash val="solid"/>
                      <a:round/>
                      <a:headEnd type="none" w="med" len="med"/>
                      <a:tailEnd type="none" w="med" len="med"/>
                    </a:lnL>
                    <a:lnR w="19050" cap="flat" cmpd="sng" algn="ctr">
                      <a:solidFill>
                        <a:srgbClr val="222221"/>
                      </a:solidFill>
                      <a:prstDash val="solid"/>
                      <a:round/>
                      <a:headEnd type="none" w="med" len="med"/>
                      <a:tailEnd type="none" w="med" len="med"/>
                    </a:lnR>
                    <a:lnT w="19050" cap="flat" cmpd="sng" algn="ctr">
                      <a:solidFill>
                        <a:srgbClr val="222221"/>
                      </a:solidFill>
                      <a:prstDash val="solid"/>
                      <a:round/>
                      <a:headEnd type="none" w="med" len="med"/>
                      <a:tailEnd type="none" w="med" len="med"/>
                    </a:lnT>
                    <a:lnB w="19050" cap="flat" cmpd="sng" algn="ctr">
                      <a:solidFill>
                        <a:srgbClr val="222221"/>
                      </a:solidFill>
                      <a:prstDash val="solid"/>
                      <a:round/>
                      <a:headEnd type="none" w="med" len="med"/>
                      <a:tailEnd type="none" w="med" len="med"/>
                    </a:lnB>
                    <a:solidFill>
                      <a:srgbClr val="9CC480"/>
                    </a:solidFill>
                  </a:tcPr>
                </a:tc>
                <a:tc hMerge="1">
                  <a:txBody>
                    <a:bodyPr/>
                    <a:lstStyle/>
                    <a:p>
                      <a:pPr algn="ctr">
                        <a:lnSpc>
                          <a:spcPts val="3104"/>
                        </a:lnSpc>
                        <a:defRPr/>
                      </a:pPr>
                      <a:r>
                        <a:rPr lang="en-US" sz="2699" b="1">
                          <a:solidFill>
                            <a:srgbClr val="222221"/>
                          </a:solidFill>
                          <a:latin typeface="Arimo Bold"/>
                          <a:ea typeface="Arimo Bold"/>
                          <a:cs typeface="Arimo Bold"/>
                          <a:sym typeface="Arimo Bold"/>
                        </a:rPr>
                        <a:t>Prediction generated :</a:t>
                      </a:r>
                      <a:endParaRPr lang="en-US" sz="1100"/>
                    </a:p>
                    <a:p>
                      <a:pPr algn="ctr">
                        <a:lnSpc>
                          <a:spcPts val="3104"/>
                        </a:lnSpc>
                      </a:pPr>
                      <a:r>
                        <a:rPr lang="en-US" sz="2699">
                          <a:solidFill>
                            <a:srgbClr val="222221"/>
                          </a:solidFill>
                          <a:latin typeface="Arimo"/>
                          <a:ea typeface="Arimo"/>
                          <a:cs typeface="Arimo"/>
                          <a:sym typeface="Arimo"/>
                        </a:rPr>
                        <a:t>1 ⟶ Churn</a:t>
                      </a:r>
                    </a:p>
                    <a:p>
                      <a:pPr algn="ctr">
                        <a:lnSpc>
                          <a:spcPts val="3104"/>
                        </a:lnSpc>
                      </a:pPr>
                      <a:r>
                        <a:rPr lang="en-US" sz="2699">
                          <a:solidFill>
                            <a:srgbClr val="222221"/>
                          </a:solidFill>
                          <a:latin typeface="Arimo"/>
                          <a:ea typeface="Arimo"/>
                          <a:cs typeface="Arimo"/>
                          <a:sym typeface="Arimo"/>
                        </a:rPr>
                        <a:t>0 ⟶ Stay</a:t>
                      </a:r>
                    </a:p>
                  </a:txBody>
                  <a:tcPr marL="0" marR="0" marT="0" marB="0" anchor="ctr">
                    <a:lnL w="19050" cap="flat" cmpd="sng" algn="ctr">
                      <a:solidFill>
                        <a:srgbClr val="222221"/>
                      </a:solidFill>
                      <a:prstDash val="solid"/>
                      <a:round/>
                      <a:headEnd type="none" w="med" len="med"/>
                      <a:tailEnd type="none" w="med" len="med"/>
                    </a:lnL>
                    <a:lnR w="19050" cap="flat" cmpd="sng" algn="ctr">
                      <a:solidFill>
                        <a:srgbClr val="222221"/>
                      </a:solidFill>
                      <a:prstDash val="solid"/>
                      <a:round/>
                      <a:headEnd type="none" w="med" len="med"/>
                      <a:tailEnd type="none" w="med" len="med"/>
                    </a:lnR>
                    <a:lnT w="19050" cap="flat" cmpd="sng" algn="ctr">
                      <a:solidFill>
                        <a:srgbClr val="222221"/>
                      </a:solidFill>
                      <a:prstDash val="solid"/>
                      <a:round/>
                      <a:headEnd type="none" w="med" len="med"/>
                      <a:tailEnd type="none" w="med" len="med"/>
                    </a:lnT>
                    <a:lnB w="19050" cap="flat" cmpd="sng" algn="ctr">
                      <a:solidFill>
                        <a:srgbClr val="222221"/>
                      </a:solidFill>
                      <a:prstDash val="solid"/>
                      <a:round/>
                      <a:headEnd type="none" w="med" len="med"/>
                      <a:tailEnd type="none" w="med" len="med"/>
                    </a:lnB>
                    <a:solidFill>
                      <a:srgbClr val="9CC480"/>
                    </a:solidFill>
                  </a:tcPr>
                </a:tc>
                <a:tc hMerge="1">
                  <a:txBody>
                    <a:bodyPr/>
                    <a:lstStyle/>
                    <a:p>
                      <a:pPr algn="ctr">
                        <a:lnSpc>
                          <a:spcPts val="3104"/>
                        </a:lnSpc>
                        <a:defRPr/>
                      </a:pPr>
                      <a:r>
                        <a:rPr lang="en-US" sz="2699" b="1">
                          <a:solidFill>
                            <a:srgbClr val="222221"/>
                          </a:solidFill>
                          <a:latin typeface="Arimo Bold"/>
                          <a:ea typeface="Arimo Bold"/>
                          <a:cs typeface="Arimo Bold"/>
                          <a:sym typeface="Arimo Bold"/>
                        </a:rPr>
                        <a:t>Prediction generated :</a:t>
                      </a:r>
                      <a:endParaRPr lang="en-US" sz="1100"/>
                    </a:p>
                    <a:p>
                      <a:pPr algn="ctr">
                        <a:lnSpc>
                          <a:spcPts val="3104"/>
                        </a:lnSpc>
                      </a:pPr>
                      <a:r>
                        <a:rPr lang="en-US" sz="2699">
                          <a:solidFill>
                            <a:srgbClr val="222221"/>
                          </a:solidFill>
                          <a:latin typeface="Arimo"/>
                          <a:ea typeface="Arimo"/>
                          <a:cs typeface="Arimo"/>
                          <a:sym typeface="Arimo"/>
                        </a:rPr>
                        <a:t>1 ⟶ Churn</a:t>
                      </a:r>
                    </a:p>
                    <a:p>
                      <a:pPr algn="ctr">
                        <a:lnSpc>
                          <a:spcPts val="3104"/>
                        </a:lnSpc>
                      </a:pPr>
                      <a:r>
                        <a:rPr lang="en-US" sz="2699">
                          <a:solidFill>
                            <a:srgbClr val="222221"/>
                          </a:solidFill>
                          <a:latin typeface="Arimo"/>
                          <a:ea typeface="Arimo"/>
                          <a:cs typeface="Arimo"/>
                          <a:sym typeface="Arimo"/>
                        </a:rPr>
                        <a:t>0 ⟶ Stay</a:t>
                      </a:r>
                    </a:p>
                  </a:txBody>
                  <a:tcPr marL="0" marR="0" marT="0" marB="0" anchor="ctr">
                    <a:lnL w="19050" cap="flat" cmpd="sng" algn="ctr">
                      <a:solidFill>
                        <a:srgbClr val="222221"/>
                      </a:solidFill>
                      <a:prstDash val="solid"/>
                      <a:round/>
                      <a:headEnd type="none" w="med" len="med"/>
                      <a:tailEnd type="none" w="med" len="med"/>
                    </a:lnL>
                    <a:lnR w="19050" cap="flat" cmpd="sng" algn="ctr">
                      <a:solidFill>
                        <a:srgbClr val="222221"/>
                      </a:solidFill>
                      <a:prstDash val="solid"/>
                      <a:round/>
                      <a:headEnd type="none" w="med" len="med"/>
                      <a:tailEnd type="none" w="med" len="med"/>
                    </a:lnR>
                    <a:lnT w="19050" cap="flat" cmpd="sng" algn="ctr">
                      <a:solidFill>
                        <a:srgbClr val="222221"/>
                      </a:solidFill>
                      <a:prstDash val="solid"/>
                      <a:round/>
                      <a:headEnd type="none" w="med" len="med"/>
                      <a:tailEnd type="none" w="med" len="med"/>
                    </a:lnT>
                    <a:lnB w="19050" cap="flat" cmpd="sng" algn="ctr">
                      <a:solidFill>
                        <a:srgbClr val="222221"/>
                      </a:solidFill>
                      <a:prstDash val="solid"/>
                      <a:round/>
                      <a:headEnd type="none" w="med" len="med"/>
                      <a:tailEnd type="none" w="med" len="med"/>
                    </a:lnB>
                    <a:solidFill>
                      <a:srgbClr val="9CC480"/>
                    </a:solidFill>
                  </a:tcPr>
                </a:tc>
                <a:tc hMerge="1">
                  <a:txBody>
                    <a:bodyPr/>
                    <a:lstStyle/>
                    <a:p>
                      <a:pPr algn="ctr">
                        <a:lnSpc>
                          <a:spcPts val="3104"/>
                        </a:lnSpc>
                        <a:defRPr/>
                      </a:pPr>
                      <a:r>
                        <a:rPr lang="en-US" sz="2699" b="1">
                          <a:solidFill>
                            <a:srgbClr val="222221"/>
                          </a:solidFill>
                          <a:latin typeface="Arimo Bold"/>
                          <a:ea typeface="Arimo Bold"/>
                          <a:cs typeface="Arimo Bold"/>
                          <a:sym typeface="Arimo Bold"/>
                        </a:rPr>
                        <a:t>Prediction generated :</a:t>
                      </a:r>
                      <a:endParaRPr lang="en-US" sz="1100"/>
                    </a:p>
                    <a:p>
                      <a:pPr algn="ctr">
                        <a:lnSpc>
                          <a:spcPts val="3104"/>
                        </a:lnSpc>
                      </a:pPr>
                      <a:r>
                        <a:rPr lang="en-US" sz="2699">
                          <a:solidFill>
                            <a:srgbClr val="222221"/>
                          </a:solidFill>
                          <a:latin typeface="Arimo"/>
                          <a:ea typeface="Arimo"/>
                          <a:cs typeface="Arimo"/>
                          <a:sym typeface="Arimo"/>
                        </a:rPr>
                        <a:t>1 ⟶ Churn</a:t>
                      </a:r>
                    </a:p>
                    <a:p>
                      <a:pPr algn="ctr">
                        <a:lnSpc>
                          <a:spcPts val="3104"/>
                        </a:lnSpc>
                      </a:pPr>
                      <a:r>
                        <a:rPr lang="en-US" sz="2699">
                          <a:solidFill>
                            <a:srgbClr val="222221"/>
                          </a:solidFill>
                          <a:latin typeface="Arimo"/>
                          <a:ea typeface="Arimo"/>
                          <a:cs typeface="Arimo"/>
                          <a:sym typeface="Arimo"/>
                        </a:rPr>
                        <a:t>0 ⟶ Stay</a:t>
                      </a:r>
                    </a:p>
                  </a:txBody>
                  <a:tcPr marL="0" marR="0" marT="0" marB="0" anchor="ctr">
                    <a:lnL w="19050" cap="flat" cmpd="sng" algn="ctr">
                      <a:solidFill>
                        <a:srgbClr val="222221"/>
                      </a:solidFill>
                      <a:prstDash val="solid"/>
                      <a:round/>
                      <a:headEnd type="none" w="med" len="med"/>
                      <a:tailEnd type="none" w="med" len="med"/>
                    </a:lnL>
                    <a:lnR w="19050" cap="flat" cmpd="sng" algn="ctr">
                      <a:solidFill>
                        <a:srgbClr val="222221"/>
                      </a:solidFill>
                      <a:prstDash val="solid"/>
                      <a:round/>
                      <a:headEnd type="none" w="med" len="med"/>
                      <a:tailEnd type="none" w="med" len="med"/>
                    </a:lnR>
                    <a:lnT w="19050" cap="flat" cmpd="sng" algn="ctr">
                      <a:solidFill>
                        <a:srgbClr val="222221"/>
                      </a:solidFill>
                      <a:prstDash val="solid"/>
                      <a:round/>
                      <a:headEnd type="none" w="med" len="med"/>
                      <a:tailEnd type="none" w="med" len="med"/>
                    </a:lnT>
                    <a:lnB w="19050" cap="flat" cmpd="sng" algn="ctr">
                      <a:solidFill>
                        <a:srgbClr val="222221"/>
                      </a:solidFill>
                      <a:prstDash val="solid"/>
                      <a:round/>
                      <a:headEnd type="none" w="med" len="med"/>
                      <a:tailEnd type="none" w="med" len="med"/>
                    </a:lnB>
                    <a:solidFill>
                      <a:srgbClr val="9CC480"/>
                    </a:solidFill>
                  </a:tcPr>
                </a:tc>
                <a:extLst>
                  <a:ext uri="{0D108BD9-81ED-4DB2-BD59-A6C34878D82A}">
                    <a16:rowId xmlns:a16="http://schemas.microsoft.com/office/drawing/2014/main" val="10006"/>
                  </a:ext>
                </a:extLst>
              </a:tr>
              <a:tr h="1747613">
                <a:tc gridSpan="5">
                  <a:txBody>
                    <a:bodyPr/>
                    <a:lstStyle/>
                    <a:p>
                      <a:pPr algn="ctr">
                        <a:lnSpc>
                          <a:spcPts val="3104"/>
                        </a:lnSpc>
                        <a:defRPr/>
                      </a:pPr>
                      <a:r>
                        <a:rPr lang="en-US" sz="2700" b="1">
                          <a:solidFill>
                            <a:srgbClr val="222221"/>
                          </a:solidFill>
                          <a:latin typeface="Arimo Bold"/>
                          <a:ea typeface="Arimo Bold"/>
                          <a:cs typeface="Arimo Bold"/>
                          <a:sym typeface="Arimo Bold"/>
                        </a:rPr>
                        <a:t>Model Inspector shows :</a:t>
                      </a:r>
                      <a:endParaRPr lang="en-US" sz="1100"/>
                    </a:p>
                    <a:p>
                      <a:pPr algn="ctr">
                        <a:lnSpc>
                          <a:spcPts val="3104"/>
                        </a:lnSpc>
                      </a:pPr>
                      <a:r>
                        <a:rPr lang="en-US" sz="2700">
                          <a:solidFill>
                            <a:srgbClr val="222221"/>
                          </a:solidFill>
                          <a:latin typeface="Arimo"/>
                          <a:ea typeface="Arimo"/>
                          <a:cs typeface="Arimo"/>
                          <a:sym typeface="Arimo"/>
                        </a:rPr>
                        <a:t>Feature Importance</a:t>
                      </a:r>
                    </a:p>
                    <a:p>
                      <a:pPr algn="ctr">
                        <a:lnSpc>
                          <a:spcPts val="3104"/>
                        </a:lnSpc>
                      </a:pPr>
                      <a:r>
                        <a:rPr lang="en-US" sz="2700">
                          <a:solidFill>
                            <a:srgbClr val="222221"/>
                          </a:solidFill>
                          <a:latin typeface="Arimo"/>
                          <a:ea typeface="Arimo"/>
                          <a:cs typeface="Arimo"/>
                          <a:sym typeface="Arimo"/>
                        </a:rPr>
                        <a:t>Model Parameters</a:t>
                      </a:r>
                    </a:p>
                    <a:p>
                      <a:pPr algn="ctr">
                        <a:lnSpc>
                          <a:spcPts val="3104"/>
                        </a:lnSpc>
                      </a:pPr>
                      <a:r>
                        <a:rPr lang="en-US" sz="2700">
                          <a:solidFill>
                            <a:srgbClr val="222221"/>
                          </a:solidFill>
                          <a:latin typeface="Arimo"/>
                          <a:ea typeface="Arimo"/>
                          <a:cs typeface="Arimo"/>
                          <a:sym typeface="Arimo"/>
                        </a:rPr>
                        <a:t>Accuracy from report</a:t>
                      </a:r>
                    </a:p>
                  </a:txBody>
                  <a:tcPr marL="0" marR="0" marT="0" marB="0" anchor="ctr">
                    <a:lnL w="19050" cap="flat" cmpd="sng" algn="ctr">
                      <a:solidFill>
                        <a:srgbClr val="222221"/>
                      </a:solidFill>
                      <a:prstDash val="solid"/>
                      <a:round/>
                      <a:headEnd type="none" w="med" len="med"/>
                      <a:tailEnd type="none" w="med" len="med"/>
                    </a:lnL>
                    <a:lnR w="19050" cap="flat" cmpd="sng" algn="ctr">
                      <a:solidFill>
                        <a:srgbClr val="222221"/>
                      </a:solidFill>
                      <a:prstDash val="solid"/>
                      <a:round/>
                      <a:headEnd type="none" w="med" len="med"/>
                      <a:tailEnd type="none" w="med" len="med"/>
                    </a:lnR>
                    <a:lnT w="19050" cap="flat" cmpd="sng" algn="ctr">
                      <a:solidFill>
                        <a:srgbClr val="222221"/>
                      </a:solidFill>
                      <a:prstDash val="solid"/>
                      <a:round/>
                      <a:headEnd type="none" w="med" len="med"/>
                      <a:tailEnd type="none" w="med" len="med"/>
                    </a:lnT>
                    <a:lnB w="19050" cap="flat" cmpd="sng" algn="ctr">
                      <a:solidFill>
                        <a:srgbClr val="222221"/>
                      </a:solidFill>
                      <a:prstDash val="solid"/>
                      <a:round/>
                      <a:headEnd type="none" w="med" len="med"/>
                      <a:tailEnd type="none" w="med" len="med"/>
                    </a:lnB>
                    <a:solidFill>
                      <a:srgbClr val="29C978"/>
                    </a:solidFill>
                  </a:tcPr>
                </a:tc>
                <a:tc hMerge="1">
                  <a:txBody>
                    <a:bodyPr/>
                    <a:lstStyle/>
                    <a:p>
                      <a:pPr algn="ctr">
                        <a:lnSpc>
                          <a:spcPts val="3104"/>
                        </a:lnSpc>
                        <a:defRPr/>
                      </a:pPr>
                      <a:r>
                        <a:rPr lang="en-US" sz="2700" b="1">
                          <a:solidFill>
                            <a:srgbClr val="222221"/>
                          </a:solidFill>
                          <a:latin typeface="Arimo Bold"/>
                          <a:ea typeface="Arimo Bold"/>
                          <a:cs typeface="Arimo Bold"/>
                          <a:sym typeface="Arimo Bold"/>
                        </a:rPr>
                        <a:t>Model Inspector shows :</a:t>
                      </a:r>
                      <a:endParaRPr lang="en-US" sz="1100"/>
                    </a:p>
                    <a:p>
                      <a:pPr algn="ctr">
                        <a:lnSpc>
                          <a:spcPts val="3104"/>
                        </a:lnSpc>
                      </a:pPr>
                      <a:r>
                        <a:rPr lang="en-US" sz="2700">
                          <a:solidFill>
                            <a:srgbClr val="222221"/>
                          </a:solidFill>
                          <a:latin typeface="Arimo"/>
                          <a:ea typeface="Arimo"/>
                          <a:cs typeface="Arimo"/>
                          <a:sym typeface="Arimo"/>
                        </a:rPr>
                        <a:t>Feature Importance</a:t>
                      </a:r>
                    </a:p>
                    <a:p>
                      <a:pPr algn="ctr">
                        <a:lnSpc>
                          <a:spcPts val="3104"/>
                        </a:lnSpc>
                      </a:pPr>
                      <a:r>
                        <a:rPr lang="en-US" sz="2700">
                          <a:solidFill>
                            <a:srgbClr val="222221"/>
                          </a:solidFill>
                          <a:latin typeface="Arimo"/>
                          <a:ea typeface="Arimo"/>
                          <a:cs typeface="Arimo"/>
                          <a:sym typeface="Arimo"/>
                        </a:rPr>
                        <a:t>Model Parameters</a:t>
                      </a:r>
                    </a:p>
                    <a:p>
                      <a:pPr algn="ctr">
                        <a:lnSpc>
                          <a:spcPts val="3104"/>
                        </a:lnSpc>
                      </a:pPr>
                      <a:r>
                        <a:rPr lang="en-US" sz="2700">
                          <a:solidFill>
                            <a:srgbClr val="222221"/>
                          </a:solidFill>
                          <a:latin typeface="Arimo"/>
                          <a:ea typeface="Arimo"/>
                          <a:cs typeface="Arimo"/>
                          <a:sym typeface="Arimo"/>
                        </a:rPr>
                        <a:t>Accuracy from report</a:t>
                      </a:r>
                    </a:p>
                  </a:txBody>
                  <a:tcPr marL="0" marR="0" marT="0" marB="0" anchor="ctr">
                    <a:lnL w="19050" cap="flat" cmpd="sng" algn="ctr">
                      <a:solidFill>
                        <a:srgbClr val="222221"/>
                      </a:solidFill>
                      <a:prstDash val="solid"/>
                      <a:round/>
                      <a:headEnd type="none" w="med" len="med"/>
                      <a:tailEnd type="none" w="med" len="med"/>
                    </a:lnL>
                    <a:lnR w="19050" cap="flat" cmpd="sng" algn="ctr">
                      <a:solidFill>
                        <a:srgbClr val="222221"/>
                      </a:solidFill>
                      <a:prstDash val="solid"/>
                      <a:round/>
                      <a:headEnd type="none" w="med" len="med"/>
                      <a:tailEnd type="none" w="med" len="med"/>
                    </a:lnR>
                    <a:lnT w="19050" cap="flat" cmpd="sng" algn="ctr">
                      <a:solidFill>
                        <a:srgbClr val="222221"/>
                      </a:solidFill>
                      <a:prstDash val="solid"/>
                      <a:round/>
                      <a:headEnd type="none" w="med" len="med"/>
                      <a:tailEnd type="none" w="med" len="med"/>
                    </a:lnT>
                    <a:lnB w="19050" cap="flat" cmpd="sng" algn="ctr">
                      <a:solidFill>
                        <a:srgbClr val="222221"/>
                      </a:solidFill>
                      <a:prstDash val="solid"/>
                      <a:round/>
                      <a:headEnd type="none" w="med" len="med"/>
                      <a:tailEnd type="none" w="med" len="med"/>
                    </a:lnB>
                    <a:solidFill>
                      <a:srgbClr val="29C978"/>
                    </a:solidFill>
                  </a:tcPr>
                </a:tc>
                <a:tc hMerge="1">
                  <a:txBody>
                    <a:bodyPr/>
                    <a:lstStyle/>
                    <a:p>
                      <a:pPr algn="ctr">
                        <a:lnSpc>
                          <a:spcPts val="3104"/>
                        </a:lnSpc>
                        <a:defRPr/>
                      </a:pPr>
                      <a:r>
                        <a:rPr lang="en-US" sz="2700" b="1">
                          <a:solidFill>
                            <a:srgbClr val="222221"/>
                          </a:solidFill>
                          <a:latin typeface="Arimo Bold"/>
                          <a:ea typeface="Arimo Bold"/>
                          <a:cs typeface="Arimo Bold"/>
                          <a:sym typeface="Arimo Bold"/>
                        </a:rPr>
                        <a:t>Model Inspector shows :</a:t>
                      </a:r>
                      <a:endParaRPr lang="en-US" sz="1100"/>
                    </a:p>
                    <a:p>
                      <a:pPr algn="ctr">
                        <a:lnSpc>
                          <a:spcPts val="3104"/>
                        </a:lnSpc>
                      </a:pPr>
                      <a:r>
                        <a:rPr lang="en-US" sz="2700">
                          <a:solidFill>
                            <a:srgbClr val="222221"/>
                          </a:solidFill>
                          <a:latin typeface="Arimo"/>
                          <a:ea typeface="Arimo"/>
                          <a:cs typeface="Arimo"/>
                          <a:sym typeface="Arimo"/>
                        </a:rPr>
                        <a:t>Feature Importance</a:t>
                      </a:r>
                    </a:p>
                    <a:p>
                      <a:pPr algn="ctr">
                        <a:lnSpc>
                          <a:spcPts val="3104"/>
                        </a:lnSpc>
                      </a:pPr>
                      <a:r>
                        <a:rPr lang="en-US" sz="2700">
                          <a:solidFill>
                            <a:srgbClr val="222221"/>
                          </a:solidFill>
                          <a:latin typeface="Arimo"/>
                          <a:ea typeface="Arimo"/>
                          <a:cs typeface="Arimo"/>
                          <a:sym typeface="Arimo"/>
                        </a:rPr>
                        <a:t>Model Parameters</a:t>
                      </a:r>
                    </a:p>
                    <a:p>
                      <a:pPr algn="ctr">
                        <a:lnSpc>
                          <a:spcPts val="3104"/>
                        </a:lnSpc>
                      </a:pPr>
                      <a:r>
                        <a:rPr lang="en-US" sz="2700">
                          <a:solidFill>
                            <a:srgbClr val="222221"/>
                          </a:solidFill>
                          <a:latin typeface="Arimo"/>
                          <a:ea typeface="Arimo"/>
                          <a:cs typeface="Arimo"/>
                          <a:sym typeface="Arimo"/>
                        </a:rPr>
                        <a:t>Accuracy from report</a:t>
                      </a:r>
                    </a:p>
                  </a:txBody>
                  <a:tcPr marL="0" marR="0" marT="0" marB="0" anchor="ctr">
                    <a:lnL w="19050" cap="flat" cmpd="sng" algn="ctr">
                      <a:solidFill>
                        <a:srgbClr val="222221"/>
                      </a:solidFill>
                      <a:prstDash val="solid"/>
                      <a:round/>
                      <a:headEnd type="none" w="med" len="med"/>
                      <a:tailEnd type="none" w="med" len="med"/>
                    </a:lnL>
                    <a:lnR w="19050" cap="flat" cmpd="sng" algn="ctr">
                      <a:solidFill>
                        <a:srgbClr val="222221"/>
                      </a:solidFill>
                      <a:prstDash val="solid"/>
                      <a:round/>
                      <a:headEnd type="none" w="med" len="med"/>
                      <a:tailEnd type="none" w="med" len="med"/>
                    </a:lnR>
                    <a:lnT w="19050" cap="flat" cmpd="sng" algn="ctr">
                      <a:solidFill>
                        <a:srgbClr val="222221"/>
                      </a:solidFill>
                      <a:prstDash val="solid"/>
                      <a:round/>
                      <a:headEnd type="none" w="med" len="med"/>
                      <a:tailEnd type="none" w="med" len="med"/>
                    </a:lnT>
                    <a:lnB w="19050" cap="flat" cmpd="sng" algn="ctr">
                      <a:solidFill>
                        <a:srgbClr val="222221"/>
                      </a:solidFill>
                      <a:prstDash val="solid"/>
                      <a:round/>
                      <a:headEnd type="none" w="med" len="med"/>
                      <a:tailEnd type="none" w="med" len="med"/>
                    </a:lnB>
                    <a:solidFill>
                      <a:srgbClr val="29C978"/>
                    </a:solidFill>
                  </a:tcPr>
                </a:tc>
                <a:tc hMerge="1">
                  <a:txBody>
                    <a:bodyPr/>
                    <a:lstStyle/>
                    <a:p>
                      <a:pPr algn="ctr">
                        <a:lnSpc>
                          <a:spcPts val="3104"/>
                        </a:lnSpc>
                        <a:defRPr/>
                      </a:pPr>
                      <a:r>
                        <a:rPr lang="en-US" sz="2700" b="1">
                          <a:solidFill>
                            <a:srgbClr val="222221"/>
                          </a:solidFill>
                          <a:latin typeface="Arimo Bold"/>
                          <a:ea typeface="Arimo Bold"/>
                          <a:cs typeface="Arimo Bold"/>
                          <a:sym typeface="Arimo Bold"/>
                        </a:rPr>
                        <a:t>Model Inspector shows :</a:t>
                      </a:r>
                      <a:endParaRPr lang="en-US" sz="1100"/>
                    </a:p>
                    <a:p>
                      <a:pPr algn="ctr">
                        <a:lnSpc>
                          <a:spcPts val="3104"/>
                        </a:lnSpc>
                      </a:pPr>
                      <a:r>
                        <a:rPr lang="en-US" sz="2700">
                          <a:solidFill>
                            <a:srgbClr val="222221"/>
                          </a:solidFill>
                          <a:latin typeface="Arimo"/>
                          <a:ea typeface="Arimo"/>
                          <a:cs typeface="Arimo"/>
                          <a:sym typeface="Arimo"/>
                        </a:rPr>
                        <a:t>Feature Importance</a:t>
                      </a:r>
                    </a:p>
                    <a:p>
                      <a:pPr algn="ctr">
                        <a:lnSpc>
                          <a:spcPts val="3104"/>
                        </a:lnSpc>
                      </a:pPr>
                      <a:r>
                        <a:rPr lang="en-US" sz="2700">
                          <a:solidFill>
                            <a:srgbClr val="222221"/>
                          </a:solidFill>
                          <a:latin typeface="Arimo"/>
                          <a:ea typeface="Arimo"/>
                          <a:cs typeface="Arimo"/>
                          <a:sym typeface="Arimo"/>
                        </a:rPr>
                        <a:t>Model Parameters</a:t>
                      </a:r>
                    </a:p>
                    <a:p>
                      <a:pPr algn="ctr">
                        <a:lnSpc>
                          <a:spcPts val="3104"/>
                        </a:lnSpc>
                      </a:pPr>
                      <a:r>
                        <a:rPr lang="en-US" sz="2700">
                          <a:solidFill>
                            <a:srgbClr val="222221"/>
                          </a:solidFill>
                          <a:latin typeface="Arimo"/>
                          <a:ea typeface="Arimo"/>
                          <a:cs typeface="Arimo"/>
                          <a:sym typeface="Arimo"/>
                        </a:rPr>
                        <a:t>Accuracy from report</a:t>
                      </a:r>
                    </a:p>
                  </a:txBody>
                  <a:tcPr marL="0" marR="0" marT="0" marB="0" anchor="ctr">
                    <a:lnL w="19050" cap="flat" cmpd="sng" algn="ctr">
                      <a:solidFill>
                        <a:srgbClr val="222221"/>
                      </a:solidFill>
                      <a:prstDash val="solid"/>
                      <a:round/>
                      <a:headEnd type="none" w="med" len="med"/>
                      <a:tailEnd type="none" w="med" len="med"/>
                    </a:lnL>
                    <a:lnR w="19050" cap="flat" cmpd="sng" algn="ctr">
                      <a:solidFill>
                        <a:srgbClr val="222221"/>
                      </a:solidFill>
                      <a:prstDash val="solid"/>
                      <a:round/>
                      <a:headEnd type="none" w="med" len="med"/>
                      <a:tailEnd type="none" w="med" len="med"/>
                    </a:lnR>
                    <a:lnT w="19050" cap="flat" cmpd="sng" algn="ctr">
                      <a:solidFill>
                        <a:srgbClr val="222221"/>
                      </a:solidFill>
                      <a:prstDash val="solid"/>
                      <a:round/>
                      <a:headEnd type="none" w="med" len="med"/>
                      <a:tailEnd type="none" w="med" len="med"/>
                    </a:lnT>
                    <a:lnB w="19050" cap="flat" cmpd="sng" algn="ctr">
                      <a:solidFill>
                        <a:srgbClr val="222221"/>
                      </a:solidFill>
                      <a:prstDash val="solid"/>
                      <a:round/>
                      <a:headEnd type="none" w="med" len="med"/>
                      <a:tailEnd type="none" w="med" len="med"/>
                    </a:lnB>
                    <a:solidFill>
                      <a:srgbClr val="29C978"/>
                    </a:solidFill>
                  </a:tcPr>
                </a:tc>
                <a:tc hMerge="1">
                  <a:txBody>
                    <a:bodyPr/>
                    <a:lstStyle/>
                    <a:p>
                      <a:pPr algn="ctr">
                        <a:lnSpc>
                          <a:spcPts val="3104"/>
                        </a:lnSpc>
                        <a:defRPr/>
                      </a:pPr>
                      <a:r>
                        <a:rPr lang="en-US" sz="2700" b="1">
                          <a:solidFill>
                            <a:srgbClr val="222221"/>
                          </a:solidFill>
                          <a:latin typeface="Arimo Bold"/>
                          <a:ea typeface="Arimo Bold"/>
                          <a:cs typeface="Arimo Bold"/>
                          <a:sym typeface="Arimo Bold"/>
                        </a:rPr>
                        <a:t>Model Inspector shows :</a:t>
                      </a:r>
                      <a:endParaRPr lang="en-US" sz="1100"/>
                    </a:p>
                    <a:p>
                      <a:pPr algn="ctr">
                        <a:lnSpc>
                          <a:spcPts val="3104"/>
                        </a:lnSpc>
                      </a:pPr>
                      <a:r>
                        <a:rPr lang="en-US" sz="2700">
                          <a:solidFill>
                            <a:srgbClr val="222221"/>
                          </a:solidFill>
                          <a:latin typeface="Arimo"/>
                          <a:ea typeface="Arimo"/>
                          <a:cs typeface="Arimo"/>
                          <a:sym typeface="Arimo"/>
                        </a:rPr>
                        <a:t>Feature Importance</a:t>
                      </a:r>
                    </a:p>
                    <a:p>
                      <a:pPr algn="ctr">
                        <a:lnSpc>
                          <a:spcPts val="3104"/>
                        </a:lnSpc>
                      </a:pPr>
                      <a:r>
                        <a:rPr lang="en-US" sz="2700">
                          <a:solidFill>
                            <a:srgbClr val="222221"/>
                          </a:solidFill>
                          <a:latin typeface="Arimo"/>
                          <a:ea typeface="Arimo"/>
                          <a:cs typeface="Arimo"/>
                          <a:sym typeface="Arimo"/>
                        </a:rPr>
                        <a:t>Model Parameters</a:t>
                      </a:r>
                    </a:p>
                    <a:p>
                      <a:pPr algn="ctr">
                        <a:lnSpc>
                          <a:spcPts val="3104"/>
                        </a:lnSpc>
                      </a:pPr>
                      <a:r>
                        <a:rPr lang="en-US" sz="2700">
                          <a:solidFill>
                            <a:srgbClr val="222221"/>
                          </a:solidFill>
                          <a:latin typeface="Arimo"/>
                          <a:ea typeface="Arimo"/>
                          <a:cs typeface="Arimo"/>
                          <a:sym typeface="Arimo"/>
                        </a:rPr>
                        <a:t>Accuracy from report</a:t>
                      </a:r>
                    </a:p>
                  </a:txBody>
                  <a:tcPr marL="0" marR="0" marT="0" marB="0" anchor="ctr">
                    <a:lnL w="19050" cap="flat" cmpd="sng" algn="ctr">
                      <a:solidFill>
                        <a:srgbClr val="222221"/>
                      </a:solidFill>
                      <a:prstDash val="solid"/>
                      <a:round/>
                      <a:headEnd type="none" w="med" len="med"/>
                      <a:tailEnd type="none" w="med" len="med"/>
                    </a:lnL>
                    <a:lnR w="19050" cap="flat" cmpd="sng" algn="ctr">
                      <a:solidFill>
                        <a:srgbClr val="222221"/>
                      </a:solidFill>
                      <a:prstDash val="solid"/>
                      <a:round/>
                      <a:headEnd type="none" w="med" len="med"/>
                      <a:tailEnd type="none" w="med" len="med"/>
                    </a:lnR>
                    <a:lnT w="19050" cap="flat" cmpd="sng" algn="ctr">
                      <a:solidFill>
                        <a:srgbClr val="222221"/>
                      </a:solidFill>
                      <a:prstDash val="solid"/>
                      <a:round/>
                      <a:headEnd type="none" w="med" len="med"/>
                      <a:tailEnd type="none" w="med" len="med"/>
                    </a:lnT>
                    <a:lnB w="19050" cap="flat" cmpd="sng" algn="ctr">
                      <a:solidFill>
                        <a:srgbClr val="222221"/>
                      </a:solidFill>
                      <a:prstDash val="solid"/>
                      <a:round/>
                      <a:headEnd type="none" w="med" len="med"/>
                      <a:tailEnd type="none" w="med" len="med"/>
                    </a:lnB>
                    <a:solidFill>
                      <a:srgbClr val="29C978"/>
                    </a:solidFill>
                  </a:tcPr>
                </a:tc>
                <a:extLst>
                  <a:ext uri="{0D108BD9-81ED-4DB2-BD59-A6C34878D82A}">
                    <a16:rowId xmlns:a16="http://schemas.microsoft.com/office/drawing/2014/main" val="10007"/>
                  </a:ext>
                </a:extLst>
              </a:tr>
              <a:tr h="572988">
                <a:tc gridSpan="5">
                  <a:txBody>
                    <a:bodyPr/>
                    <a:lstStyle/>
                    <a:p>
                      <a:pPr algn="ctr">
                        <a:lnSpc>
                          <a:spcPts val="3104"/>
                        </a:lnSpc>
                        <a:defRPr/>
                      </a:pPr>
                      <a:r>
                        <a:rPr lang="en-US" sz="2700" b="1">
                          <a:solidFill>
                            <a:srgbClr val="222221"/>
                          </a:solidFill>
                          <a:latin typeface="Arimo Bold"/>
                          <a:ea typeface="Arimo Bold"/>
                          <a:cs typeface="Arimo Bold"/>
                          <a:sym typeface="Arimo Bold"/>
                        </a:rPr>
                        <a:t>Insights tab shows graphs</a:t>
                      </a:r>
                      <a:endParaRPr lang="en-US" sz="1100"/>
                    </a:p>
                  </a:txBody>
                  <a:tcPr marL="0" marR="0" marT="0" marB="0" anchor="ctr">
                    <a:lnL w="19050" cap="flat" cmpd="sng" algn="ctr">
                      <a:solidFill>
                        <a:srgbClr val="222221"/>
                      </a:solidFill>
                      <a:prstDash val="solid"/>
                      <a:round/>
                      <a:headEnd type="none" w="med" len="med"/>
                      <a:tailEnd type="none" w="med" len="med"/>
                    </a:lnL>
                    <a:lnR w="19050" cap="flat" cmpd="sng" algn="ctr">
                      <a:solidFill>
                        <a:srgbClr val="222221"/>
                      </a:solidFill>
                      <a:prstDash val="solid"/>
                      <a:round/>
                      <a:headEnd type="none" w="med" len="med"/>
                      <a:tailEnd type="none" w="med" len="med"/>
                    </a:lnR>
                    <a:lnT w="19050" cap="flat" cmpd="sng" algn="ctr">
                      <a:solidFill>
                        <a:srgbClr val="222221"/>
                      </a:solidFill>
                      <a:prstDash val="solid"/>
                      <a:round/>
                      <a:headEnd type="none" w="med" len="med"/>
                      <a:tailEnd type="none" w="med" len="med"/>
                    </a:lnT>
                    <a:lnB w="19050" cap="flat" cmpd="sng" algn="ctr">
                      <a:solidFill>
                        <a:srgbClr val="222221"/>
                      </a:solidFill>
                      <a:prstDash val="solid"/>
                      <a:round/>
                      <a:headEnd type="none" w="med" len="med"/>
                      <a:tailEnd type="none" w="med" len="med"/>
                    </a:lnB>
                    <a:solidFill>
                      <a:srgbClr val="B9F1D1"/>
                    </a:solidFill>
                  </a:tcPr>
                </a:tc>
                <a:tc hMerge="1">
                  <a:txBody>
                    <a:bodyPr/>
                    <a:lstStyle/>
                    <a:p>
                      <a:pPr algn="ctr">
                        <a:lnSpc>
                          <a:spcPts val="3104"/>
                        </a:lnSpc>
                        <a:defRPr/>
                      </a:pPr>
                      <a:r>
                        <a:rPr lang="en-US" sz="2700" b="1">
                          <a:solidFill>
                            <a:srgbClr val="222221"/>
                          </a:solidFill>
                          <a:latin typeface="Arimo Bold"/>
                          <a:ea typeface="Arimo Bold"/>
                          <a:cs typeface="Arimo Bold"/>
                          <a:sym typeface="Arimo Bold"/>
                        </a:rPr>
                        <a:t>Insights tab shows graphs</a:t>
                      </a:r>
                      <a:endParaRPr lang="en-US" sz="1100"/>
                    </a:p>
                  </a:txBody>
                  <a:tcPr marL="0" marR="0" marT="0" marB="0" anchor="ctr">
                    <a:lnL w="19050" cap="flat" cmpd="sng" algn="ctr">
                      <a:solidFill>
                        <a:srgbClr val="222221"/>
                      </a:solidFill>
                      <a:prstDash val="solid"/>
                      <a:round/>
                      <a:headEnd type="none" w="med" len="med"/>
                      <a:tailEnd type="none" w="med" len="med"/>
                    </a:lnL>
                    <a:lnR w="19050" cap="flat" cmpd="sng" algn="ctr">
                      <a:solidFill>
                        <a:srgbClr val="222221"/>
                      </a:solidFill>
                      <a:prstDash val="solid"/>
                      <a:round/>
                      <a:headEnd type="none" w="med" len="med"/>
                      <a:tailEnd type="none" w="med" len="med"/>
                    </a:lnR>
                    <a:lnT w="19050" cap="flat" cmpd="sng" algn="ctr">
                      <a:solidFill>
                        <a:srgbClr val="222221"/>
                      </a:solidFill>
                      <a:prstDash val="solid"/>
                      <a:round/>
                      <a:headEnd type="none" w="med" len="med"/>
                      <a:tailEnd type="none" w="med" len="med"/>
                    </a:lnT>
                    <a:lnB w="19050" cap="flat" cmpd="sng" algn="ctr">
                      <a:solidFill>
                        <a:srgbClr val="222221"/>
                      </a:solidFill>
                      <a:prstDash val="solid"/>
                      <a:round/>
                      <a:headEnd type="none" w="med" len="med"/>
                      <a:tailEnd type="none" w="med" len="med"/>
                    </a:lnB>
                    <a:solidFill>
                      <a:srgbClr val="B9F1D1"/>
                    </a:solidFill>
                  </a:tcPr>
                </a:tc>
                <a:tc hMerge="1">
                  <a:txBody>
                    <a:bodyPr/>
                    <a:lstStyle/>
                    <a:p>
                      <a:pPr algn="ctr">
                        <a:lnSpc>
                          <a:spcPts val="3104"/>
                        </a:lnSpc>
                        <a:defRPr/>
                      </a:pPr>
                      <a:r>
                        <a:rPr lang="en-US" sz="2700" b="1">
                          <a:solidFill>
                            <a:srgbClr val="222221"/>
                          </a:solidFill>
                          <a:latin typeface="Arimo Bold"/>
                          <a:ea typeface="Arimo Bold"/>
                          <a:cs typeface="Arimo Bold"/>
                          <a:sym typeface="Arimo Bold"/>
                        </a:rPr>
                        <a:t>Insights tab shows graphs</a:t>
                      </a:r>
                      <a:endParaRPr lang="en-US" sz="1100"/>
                    </a:p>
                  </a:txBody>
                  <a:tcPr marL="0" marR="0" marT="0" marB="0" anchor="ctr">
                    <a:lnL w="19050" cap="flat" cmpd="sng" algn="ctr">
                      <a:solidFill>
                        <a:srgbClr val="222221"/>
                      </a:solidFill>
                      <a:prstDash val="solid"/>
                      <a:round/>
                      <a:headEnd type="none" w="med" len="med"/>
                      <a:tailEnd type="none" w="med" len="med"/>
                    </a:lnL>
                    <a:lnR w="19050" cap="flat" cmpd="sng" algn="ctr">
                      <a:solidFill>
                        <a:srgbClr val="222221"/>
                      </a:solidFill>
                      <a:prstDash val="solid"/>
                      <a:round/>
                      <a:headEnd type="none" w="med" len="med"/>
                      <a:tailEnd type="none" w="med" len="med"/>
                    </a:lnR>
                    <a:lnT w="19050" cap="flat" cmpd="sng" algn="ctr">
                      <a:solidFill>
                        <a:srgbClr val="222221"/>
                      </a:solidFill>
                      <a:prstDash val="solid"/>
                      <a:round/>
                      <a:headEnd type="none" w="med" len="med"/>
                      <a:tailEnd type="none" w="med" len="med"/>
                    </a:lnT>
                    <a:lnB w="19050" cap="flat" cmpd="sng" algn="ctr">
                      <a:solidFill>
                        <a:srgbClr val="222221"/>
                      </a:solidFill>
                      <a:prstDash val="solid"/>
                      <a:round/>
                      <a:headEnd type="none" w="med" len="med"/>
                      <a:tailEnd type="none" w="med" len="med"/>
                    </a:lnB>
                    <a:solidFill>
                      <a:srgbClr val="B9F1D1"/>
                    </a:solidFill>
                  </a:tcPr>
                </a:tc>
                <a:tc hMerge="1">
                  <a:txBody>
                    <a:bodyPr/>
                    <a:lstStyle/>
                    <a:p>
                      <a:pPr algn="ctr">
                        <a:lnSpc>
                          <a:spcPts val="3104"/>
                        </a:lnSpc>
                        <a:defRPr/>
                      </a:pPr>
                      <a:r>
                        <a:rPr lang="en-US" sz="2700" b="1">
                          <a:solidFill>
                            <a:srgbClr val="222221"/>
                          </a:solidFill>
                          <a:latin typeface="Arimo Bold"/>
                          <a:ea typeface="Arimo Bold"/>
                          <a:cs typeface="Arimo Bold"/>
                          <a:sym typeface="Arimo Bold"/>
                        </a:rPr>
                        <a:t>Insights tab shows graphs</a:t>
                      </a:r>
                      <a:endParaRPr lang="en-US" sz="1100"/>
                    </a:p>
                  </a:txBody>
                  <a:tcPr marL="0" marR="0" marT="0" marB="0" anchor="ctr">
                    <a:lnL w="19050" cap="flat" cmpd="sng" algn="ctr">
                      <a:solidFill>
                        <a:srgbClr val="222221"/>
                      </a:solidFill>
                      <a:prstDash val="solid"/>
                      <a:round/>
                      <a:headEnd type="none" w="med" len="med"/>
                      <a:tailEnd type="none" w="med" len="med"/>
                    </a:lnL>
                    <a:lnR w="19050" cap="flat" cmpd="sng" algn="ctr">
                      <a:solidFill>
                        <a:srgbClr val="222221"/>
                      </a:solidFill>
                      <a:prstDash val="solid"/>
                      <a:round/>
                      <a:headEnd type="none" w="med" len="med"/>
                      <a:tailEnd type="none" w="med" len="med"/>
                    </a:lnR>
                    <a:lnT w="19050" cap="flat" cmpd="sng" algn="ctr">
                      <a:solidFill>
                        <a:srgbClr val="222221"/>
                      </a:solidFill>
                      <a:prstDash val="solid"/>
                      <a:round/>
                      <a:headEnd type="none" w="med" len="med"/>
                      <a:tailEnd type="none" w="med" len="med"/>
                    </a:lnT>
                    <a:lnB w="19050" cap="flat" cmpd="sng" algn="ctr">
                      <a:solidFill>
                        <a:srgbClr val="222221"/>
                      </a:solidFill>
                      <a:prstDash val="solid"/>
                      <a:round/>
                      <a:headEnd type="none" w="med" len="med"/>
                      <a:tailEnd type="none" w="med" len="med"/>
                    </a:lnB>
                    <a:solidFill>
                      <a:srgbClr val="B9F1D1"/>
                    </a:solidFill>
                  </a:tcPr>
                </a:tc>
                <a:tc hMerge="1">
                  <a:txBody>
                    <a:bodyPr/>
                    <a:lstStyle/>
                    <a:p>
                      <a:pPr algn="ctr">
                        <a:lnSpc>
                          <a:spcPts val="3104"/>
                        </a:lnSpc>
                        <a:defRPr/>
                      </a:pPr>
                      <a:r>
                        <a:rPr lang="en-US" sz="2700" b="1">
                          <a:solidFill>
                            <a:srgbClr val="222221"/>
                          </a:solidFill>
                          <a:latin typeface="Arimo Bold"/>
                          <a:ea typeface="Arimo Bold"/>
                          <a:cs typeface="Arimo Bold"/>
                          <a:sym typeface="Arimo Bold"/>
                        </a:rPr>
                        <a:t>Insights tab shows graphs</a:t>
                      </a:r>
                      <a:endParaRPr lang="en-US" sz="1100"/>
                    </a:p>
                  </a:txBody>
                  <a:tcPr marL="0" marR="0" marT="0" marB="0" anchor="ctr">
                    <a:lnL w="19050" cap="flat" cmpd="sng" algn="ctr">
                      <a:solidFill>
                        <a:srgbClr val="222221"/>
                      </a:solidFill>
                      <a:prstDash val="solid"/>
                      <a:round/>
                      <a:headEnd type="none" w="med" len="med"/>
                      <a:tailEnd type="none" w="med" len="med"/>
                    </a:lnL>
                    <a:lnR w="19050" cap="flat" cmpd="sng" algn="ctr">
                      <a:solidFill>
                        <a:srgbClr val="222221"/>
                      </a:solidFill>
                      <a:prstDash val="solid"/>
                      <a:round/>
                      <a:headEnd type="none" w="med" len="med"/>
                      <a:tailEnd type="none" w="med" len="med"/>
                    </a:lnR>
                    <a:lnT w="19050" cap="flat" cmpd="sng" algn="ctr">
                      <a:solidFill>
                        <a:srgbClr val="222221"/>
                      </a:solidFill>
                      <a:prstDash val="solid"/>
                      <a:round/>
                      <a:headEnd type="none" w="med" len="med"/>
                      <a:tailEnd type="none" w="med" len="med"/>
                    </a:lnT>
                    <a:lnB w="19050" cap="flat" cmpd="sng" algn="ctr">
                      <a:solidFill>
                        <a:srgbClr val="222221"/>
                      </a:solidFill>
                      <a:prstDash val="solid"/>
                      <a:round/>
                      <a:headEnd type="none" w="med" len="med"/>
                      <a:tailEnd type="none" w="med" len="med"/>
                    </a:lnB>
                    <a:solidFill>
                      <a:srgbClr val="B9F1D1"/>
                    </a:solidFill>
                  </a:tcPr>
                </a:tc>
                <a:extLst>
                  <a:ext uri="{0D108BD9-81ED-4DB2-BD59-A6C34878D82A}">
                    <a16:rowId xmlns:a16="http://schemas.microsoft.com/office/drawing/2014/main" val="10008"/>
                  </a:ext>
                </a:extLst>
              </a:tr>
            </a:tbl>
          </a:graphicData>
        </a:graphic>
      </p:graphicFrame>
      <p:sp>
        <p:nvSpPr>
          <p:cNvPr id="4" name="Freeform 4"/>
          <p:cNvSpPr/>
          <p:nvPr/>
        </p:nvSpPr>
        <p:spPr>
          <a:xfrm>
            <a:off x="9982200" y="6104435"/>
            <a:ext cx="8252330" cy="3992065"/>
          </a:xfrm>
          <a:custGeom>
            <a:avLst/>
            <a:gdLst/>
            <a:ahLst/>
            <a:cxnLst/>
            <a:rect l="l" t="t" r="r" b="b"/>
            <a:pathLst>
              <a:path w="8252330" h="3992065">
                <a:moveTo>
                  <a:pt x="0" y="0"/>
                </a:moveTo>
                <a:lnTo>
                  <a:pt x="8252330" y="0"/>
                </a:lnTo>
                <a:lnTo>
                  <a:pt x="8252330" y="3992064"/>
                </a:lnTo>
                <a:lnTo>
                  <a:pt x="0" y="3992064"/>
                </a:lnTo>
                <a:lnTo>
                  <a:pt x="0" y="0"/>
                </a:lnTo>
                <a:close/>
              </a:path>
            </a:pathLst>
          </a:custGeom>
          <a:blipFill>
            <a:blip r:embed="rId3"/>
            <a:stretch>
              <a:fillRect/>
            </a:stretch>
          </a:blipFill>
        </p:spPr>
      </p:sp>
      <p:sp>
        <p:nvSpPr>
          <p:cNvPr id="5" name="TextBox 5"/>
          <p:cNvSpPr txBox="1"/>
          <p:nvPr/>
        </p:nvSpPr>
        <p:spPr>
          <a:xfrm>
            <a:off x="0" y="212158"/>
            <a:ext cx="11981369" cy="1133475"/>
          </a:xfrm>
          <a:prstGeom prst="rect">
            <a:avLst/>
          </a:prstGeom>
        </p:spPr>
        <p:txBody>
          <a:bodyPr lIns="0" tIns="0" rIns="0" bIns="0" rtlCol="0" anchor="t">
            <a:spAutoFit/>
          </a:bodyPr>
          <a:lstStyle/>
          <a:p>
            <a:pPr algn="ctr">
              <a:lnSpc>
                <a:spcPts val="7799"/>
              </a:lnSpc>
            </a:pPr>
            <a:r>
              <a:rPr lang="en-US" sz="6499" b="1">
                <a:solidFill>
                  <a:srgbClr val="222221"/>
                </a:solidFill>
                <a:latin typeface="Heading Now 71-78 Bold"/>
                <a:ea typeface="Heading Now 71-78 Bold"/>
                <a:cs typeface="Heading Now 71-78 Bold"/>
                <a:sym typeface="Heading Now 71-78 Bold"/>
              </a:rPr>
              <a:t>SYSTEM’S WORK-FLOW</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52</TotalTime>
  <Words>662</Words>
  <Application>Microsoft Office PowerPoint</Application>
  <PresentationFormat>Custom</PresentationFormat>
  <Paragraphs>130</Paragraphs>
  <Slides>15</Slides>
  <Notes>0</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15</vt:i4>
      </vt:variant>
    </vt:vector>
  </HeadingPairs>
  <TitlesOfParts>
    <vt:vector size="24" baseType="lpstr">
      <vt:lpstr>Arimo</vt:lpstr>
      <vt:lpstr>Arial</vt:lpstr>
      <vt:lpstr>Heading Now 71-78 Bold</vt:lpstr>
      <vt:lpstr>Agrandir</vt:lpstr>
      <vt:lpstr>Arimo Bold</vt:lpstr>
      <vt:lpstr>Heading Now 71-78</vt:lpstr>
      <vt:lpstr>Calibri</vt:lpstr>
      <vt:lpstr>Agrandir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Customer Journey Map Presentation</dc:title>
  <cp:lastModifiedBy>SUBHADEEP DAS</cp:lastModifiedBy>
  <cp:revision>3</cp:revision>
  <dcterms:created xsi:type="dcterms:W3CDTF">2006-08-16T00:00:00Z</dcterms:created>
  <dcterms:modified xsi:type="dcterms:W3CDTF">2025-11-14T16:29:09Z</dcterms:modified>
  <dc:identifier>DAG4mhMresQ</dc:identifier>
</cp:coreProperties>
</file>